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D3FE4D-B7C0-4C99-B8A5-FDB32FD506C1}" type="datetimeFigureOut">
              <a:rPr lang="ru-RU" smtClean="0"/>
              <a:pPr/>
              <a:t>06.10.2020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300D2C-38C5-4ADD-A179-A2DE5298B44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3FE4D-B7C0-4C99-B8A5-FDB32FD506C1}" type="datetimeFigureOut">
              <a:rPr lang="ru-RU" smtClean="0"/>
              <a:pPr/>
              <a:t>06.10.2020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00D2C-38C5-4ADD-A179-A2DE5298B44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ovari.yandex.ru/~&#1082;&#1085;&#1080;&#1075;&#1080;/&#1041;&#1057;&#1069;/&#1040;&#1083;&#1083;&#1086;&#1084;&#1086;&#1088;&#1092;(&#1072;)/" TargetMode="External"/><Relationship Id="rId2" Type="http://schemas.openxmlformats.org/officeDocument/2006/relationships/hyperlink" Target="http://slovari.yandex.ru/~&#1082;&#1085;&#1080;&#1075;&#1080;/&#1041;&#1057;&#1069;/&#1040;&#1083;&#1083;&#1086;&#1092;&#1086;&#1085;/" TargetMode="External"/><Relationship Id="rId1" Type="http://schemas.openxmlformats.org/officeDocument/2006/relationships/slideLayout" Target="../slideLayouts/slideLayout2.xml"/><Relationship Id="rId4" Type="http://schemas.openxmlformats.org/officeDocument/2006/relationships/hyperlink" Target="http://slovari.yandex.ru/~&#1082;&#1085;&#1080;&#1075;&#1080;/&#1041;&#1057;&#1069;/&#1057;&#1091;&#1087;&#1087;&#1083;&#1077;&#1090;&#1080;&#1074;&#1080;&#1079;&#108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 </a:t>
            </a:r>
            <a:r>
              <a:rPr lang="kk-KZ" b="1" i="1" dirty="0" smtClean="0"/>
              <a:t>«</a:t>
            </a:r>
            <a:r>
              <a:rPr lang="kk-KZ" sz="3600" b="1" i="1" dirty="0"/>
              <a:t>Лингвистикадағы антропоцентристік парадигманың ғылыми доминанттары</a:t>
            </a:r>
            <a:r>
              <a:rPr lang="kk-KZ" b="1" i="1" dirty="0" smtClean="0"/>
              <a:t>» </a:t>
            </a:r>
            <a:r>
              <a:rPr lang="kk-KZ" b="1" dirty="0"/>
              <a:t>пәні </a:t>
            </a:r>
            <a:endParaRPr lang="ru-RU" dirty="0"/>
          </a:p>
        </p:txBody>
      </p:sp>
      <p:sp>
        <p:nvSpPr>
          <p:cNvPr id="3" name="Подзаголовок 2"/>
          <p:cNvSpPr>
            <a:spLocks noGrp="1"/>
          </p:cNvSpPr>
          <p:nvPr>
            <p:ph type="subTitle" idx="1"/>
          </p:nvPr>
        </p:nvSpPr>
        <p:spPr/>
        <p:txBody>
          <a:bodyPr>
            <a:normAutofit fontScale="92500" lnSpcReduction="10000"/>
          </a:bodyPr>
          <a:lstStyle/>
          <a:p>
            <a:r>
              <a:rPr lang="kk-KZ" sz="1900" dirty="0" smtClean="0">
                <a:solidFill>
                  <a:schemeClr val="tx1"/>
                </a:solidFill>
              </a:rPr>
              <a:t>Модуль 1. </a:t>
            </a:r>
            <a:r>
              <a:rPr lang="kk-KZ" sz="2000" b="1" dirty="0"/>
              <a:t>Ғылыми парадигма. Лингвистиканың ғылыми парадигмалары</a:t>
            </a:r>
            <a:endParaRPr lang="kk-KZ" sz="1900" dirty="0" smtClean="0">
              <a:solidFill>
                <a:schemeClr val="tx1"/>
              </a:solidFill>
            </a:endParaRPr>
          </a:p>
          <a:p>
            <a:r>
              <a:rPr lang="kk-KZ" sz="1900" dirty="0" smtClean="0">
                <a:solidFill>
                  <a:schemeClr val="tx1"/>
                </a:solidFill>
              </a:rPr>
              <a:t>Модуль 2. </a:t>
            </a:r>
            <a:r>
              <a:rPr lang="kk-KZ" sz="2000" b="1" dirty="0"/>
              <a:t>Антропоцентристік парадигма лингвистика ғылымының даму заңдылығы ретінде</a:t>
            </a:r>
            <a:endParaRPr lang="kk-KZ" sz="1900" dirty="0" smtClean="0">
              <a:solidFill>
                <a:schemeClr val="tx1"/>
              </a:solidFill>
            </a:endParaRPr>
          </a:p>
          <a:p>
            <a:r>
              <a:rPr lang="kk-KZ" sz="1900" cap="all" dirty="0">
                <a:solidFill>
                  <a:schemeClr val="tx1"/>
                </a:solidFill>
              </a:rPr>
              <a:t>Модуль 3. ТІЛ БІЛІМІНДЕГІ АНТРОПООРТАЛЫҚТАНҒАН ПАРАДИГМА</a:t>
            </a:r>
            <a:endParaRPr lang="ru-RU" sz="19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5 дәріс.</a:t>
            </a:r>
            <a:r>
              <a:rPr lang="kk-KZ" dirty="0" smtClean="0"/>
              <a:t> </a:t>
            </a:r>
            <a:r>
              <a:rPr lang="kk-KZ" sz="2700" b="1" dirty="0" smtClean="0"/>
              <a:t>Салыстырмалы-тарихи әдістің түрлі формалары</a:t>
            </a:r>
            <a:endParaRPr lang="ru-RU" sz="2700" b="1" dirty="0"/>
          </a:p>
        </p:txBody>
      </p:sp>
      <p:sp>
        <p:nvSpPr>
          <p:cNvPr id="3" name="Содержимое 2"/>
          <p:cNvSpPr>
            <a:spLocks noGrp="1"/>
          </p:cNvSpPr>
          <p:nvPr>
            <p:ph idx="1"/>
          </p:nvPr>
        </p:nvSpPr>
        <p:spPr/>
        <p:txBody>
          <a:bodyPr>
            <a:normAutofit fontScale="85000" lnSpcReduction="20000"/>
          </a:bodyPr>
          <a:lstStyle/>
          <a:p>
            <a:r>
              <a:rPr lang="kk-KZ" dirty="0" smtClean="0"/>
              <a:t>Салыстырмалы-салғастырмалы әдіс;</a:t>
            </a:r>
          </a:p>
          <a:p>
            <a:r>
              <a:rPr lang="kk-KZ" dirty="0" smtClean="0"/>
              <a:t>Тарихи-типологиялық салыстыру;</a:t>
            </a:r>
          </a:p>
          <a:p>
            <a:r>
              <a:rPr lang="kk-KZ" dirty="0" smtClean="0"/>
              <a:t>Тарихи-генетикалық салыстыру;</a:t>
            </a:r>
          </a:p>
          <a:p>
            <a:r>
              <a:rPr lang="kk-KZ" dirty="0" smtClean="0"/>
              <a:t>Салыстырмалы-тарихи әдістің тәсілдері: ішкі және сыртқы реконструкция. </a:t>
            </a:r>
          </a:p>
          <a:p>
            <a:r>
              <a:rPr lang="kk-KZ" dirty="0" smtClean="0"/>
              <a:t>Салыстырмалы-салғастырмалы әдіс әртекті нысандардың табиғатын анықтайды; тарихи-типологиялық салыстыру</a:t>
            </a:r>
            <a:r>
              <a:rPr lang="ru-RU" dirty="0" smtClean="0"/>
              <a:t> </a:t>
            </a:r>
            <a:r>
              <a:rPr lang="ru-RU" dirty="0" err="1" smtClean="0"/>
              <a:t>нысандардағы ұқсастықтарды шығу тегі</a:t>
            </a:r>
            <a:r>
              <a:rPr lang="ru-RU" dirty="0" smtClean="0"/>
              <a:t> мен даму </a:t>
            </a:r>
            <a:r>
              <a:rPr lang="ru-RU" dirty="0" err="1" smtClean="0"/>
              <a:t>бірлігі</a:t>
            </a:r>
            <a:r>
              <a:rPr lang="ru-RU" dirty="0" smtClean="0"/>
              <a:t> </a:t>
            </a:r>
            <a:r>
              <a:rPr lang="ru-RU" dirty="0" err="1" smtClean="0"/>
              <a:t>тұрғысынан түсіндірмейді</a:t>
            </a:r>
            <a:r>
              <a:rPr lang="ru-RU" dirty="0" smtClean="0"/>
              <a:t>; т</a:t>
            </a:r>
            <a:r>
              <a:rPr lang="kk-KZ" dirty="0" smtClean="0"/>
              <a:t>арихи-генетикалық салыстыру </a:t>
            </a:r>
            <a:r>
              <a:rPr lang="ru-RU" dirty="0" err="1" smtClean="0"/>
              <a:t>нысандардағы ұқсастықтарды шығу тегі</a:t>
            </a:r>
            <a:r>
              <a:rPr lang="ru-RU" dirty="0" smtClean="0"/>
              <a:t> мен даму </a:t>
            </a:r>
            <a:r>
              <a:rPr lang="ru-RU" dirty="0" err="1" smtClean="0"/>
              <a:t>бірлігі</a:t>
            </a:r>
            <a:r>
              <a:rPr lang="ru-RU" dirty="0" smtClean="0"/>
              <a:t> </a:t>
            </a:r>
            <a:r>
              <a:rPr lang="ru-RU" dirty="0" err="1" smtClean="0"/>
              <a:t>тұрғысынан түсіндіреді</a:t>
            </a:r>
            <a:r>
              <a:rPr lang="ru-RU" dirty="0" smtClean="0"/>
              <a:t>;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5 дәріс.</a:t>
            </a:r>
            <a:r>
              <a:rPr lang="kk-KZ" dirty="0" smtClean="0"/>
              <a:t> </a:t>
            </a:r>
            <a:r>
              <a:rPr lang="kk-KZ" b="1" dirty="0" smtClean="0"/>
              <a:t>Салыстырмалы-тарихи әдістің түрлі формалары</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1</a:t>
            </a:r>
            <a:r>
              <a:rPr lang="ru-RU" b="1" dirty="0" smtClean="0"/>
              <a:t>) </a:t>
            </a:r>
            <a:r>
              <a:rPr lang="ru-RU" b="1" dirty="0" err="1" smtClean="0"/>
              <a:t>сыртқы </a:t>
            </a:r>
            <a:r>
              <a:rPr lang="ru-RU" b="1" dirty="0" smtClean="0"/>
              <a:t>реконструкция</a:t>
            </a:r>
            <a:r>
              <a:rPr lang="ru-RU" dirty="0" smtClean="0"/>
              <a:t>— </a:t>
            </a:r>
            <a:r>
              <a:rPr lang="ru-RU" dirty="0" err="1" smtClean="0"/>
              <a:t>туыстас</a:t>
            </a:r>
            <a:r>
              <a:rPr lang="ru-RU" dirty="0" smtClean="0"/>
              <a:t> </a:t>
            </a:r>
            <a:r>
              <a:rPr lang="ru-RU" dirty="0" err="1" smtClean="0"/>
              <a:t>тілдердегі</a:t>
            </a:r>
            <a:r>
              <a:rPr lang="ru-RU" dirty="0" smtClean="0"/>
              <a:t> </a:t>
            </a:r>
            <a:r>
              <a:rPr lang="ru-RU" dirty="0" err="1" smtClean="0"/>
              <a:t>біркелкі</a:t>
            </a:r>
            <a:r>
              <a:rPr lang="ru-RU" dirty="0" smtClean="0"/>
              <a:t> </a:t>
            </a:r>
            <a:r>
              <a:rPr lang="ru-RU" dirty="0" err="1" smtClean="0"/>
              <a:t>морфемалар</a:t>
            </a:r>
            <a:r>
              <a:rPr lang="ru-RU" dirty="0" smtClean="0"/>
              <a:t> мен </a:t>
            </a:r>
            <a:r>
              <a:rPr lang="ru-RU" dirty="0" err="1" smtClean="0"/>
              <a:t>сөздерді және ататілдегі</a:t>
            </a:r>
            <a:r>
              <a:rPr lang="ru-RU" dirty="0" smtClean="0"/>
              <a:t> </a:t>
            </a:r>
            <a:r>
              <a:rPr lang="ru-RU" dirty="0" err="1" smtClean="0"/>
              <a:t>жүйелі дыбыстық өзгерістер нәтижелерін анықтау</a:t>
            </a:r>
            <a:r>
              <a:rPr lang="ru-RU" dirty="0" smtClean="0"/>
              <a:t>, </a:t>
            </a:r>
            <a:r>
              <a:rPr lang="ru-RU" dirty="0" err="1" smtClean="0"/>
              <a:t>оның гипотетикалық моделі</a:t>
            </a:r>
            <a:r>
              <a:rPr lang="ru-RU" dirty="0" smtClean="0"/>
              <a:t> </a:t>
            </a:r>
            <a:r>
              <a:rPr lang="ru-RU" dirty="0" err="1" smtClean="0"/>
              <a:t>мен</a:t>
            </a:r>
            <a:r>
              <a:rPr lang="ru-RU" dirty="0" smtClean="0"/>
              <a:t> осы </a:t>
            </a:r>
            <a:r>
              <a:rPr lang="ru-RU" dirty="0" err="1" smtClean="0"/>
              <a:t>моделден</a:t>
            </a:r>
            <a:r>
              <a:rPr lang="ru-RU" dirty="0" smtClean="0"/>
              <a:t> </a:t>
            </a:r>
            <a:r>
              <a:rPr lang="ru-RU" dirty="0" err="1" smtClean="0"/>
              <a:t>шығатын ұрпақ-тілдердің нақты морфемалар</a:t>
            </a:r>
            <a:r>
              <a:rPr lang="ru-RU" dirty="0" smtClean="0"/>
              <a:t> </a:t>
            </a:r>
            <a:r>
              <a:rPr lang="ru-RU" dirty="0" err="1" smtClean="0"/>
              <a:t>ережелерін</a:t>
            </a:r>
            <a:r>
              <a:rPr lang="ru-RU" dirty="0" smtClean="0"/>
              <a:t> </a:t>
            </a:r>
            <a:r>
              <a:rPr lang="ru-RU" dirty="0" err="1" smtClean="0"/>
              <a:t>құрастыру</a:t>
            </a:r>
            <a:r>
              <a:rPr lang="ru-RU" dirty="0" smtClean="0"/>
              <a:t>.</a:t>
            </a:r>
          </a:p>
          <a:p>
            <a:r>
              <a:rPr lang="kk-KZ" dirty="0" smtClean="0"/>
              <a:t>2)Ішкі реконструкция</a:t>
            </a:r>
            <a:r>
              <a:rPr lang="ru-RU" dirty="0" smtClean="0"/>
              <a:t> – </a:t>
            </a:r>
            <a:r>
              <a:rPr lang="ru-RU" dirty="0" err="1" smtClean="0"/>
              <a:t>жекелеген</a:t>
            </a:r>
            <a:r>
              <a:rPr lang="ru-RU" dirty="0" smtClean="0"/>
              <a:t> </a:t>
            </a:r>
            <a:r>
              <a:rPr lang="ru-RU" dirty="0" err="1" smtClean="0"/>
              <a:t>тіл</a:t>
            </a:r>
            <a:r>
              <a:rPr lang="ru-RU" dirty="0" smtClean="0"/>
              <a:t> </a:t>
            </a:r>
            <a:r>
              <a:rPr lang="ru-RU" dirty="0" err="1" smtClean="0"/>
              <a:t>жүйесіндегі оның ертеректегі</a:t>
            </a:r>
            <a:r>
              <a:rPr lang="ru-RU" dirty="0" smtClean="0"/>
              <a:t> </a:t>
            </a:r>
            <a:r>
              <a:rPr lang="ru-RU" dirty="0" err="1" smtClean="0"/>
              <a:t>тарихында</a:t>
            </a:r>
            <a:r>
              <a:rPr lang="ru-RU" dirty="0" smtClean="0"/>
              <a:t> </a:t>
            </a:r>
            <a:r>
              <a:rPr lang="ru-RU" dirty="0" err="1" smtClean="0"/>
              <a:t>болған элементтер</a:t>
            </a:r>
            <a:r>
              <a:rPr lang="ru-RU" dirty="0" smtClean="0"/>
              <a:t> </a:t>
            </a:r>
            <a:r>
              <a:rPr lang="ru-RU" dirty="0" err="1" smtClean="0"/>
              <a:t>жайынан</a:t>
            </a:r>
            <a:r>
              <a:rPr lang="ru-RU" dirty="0" smtClean="0"/>
              <a:t> </a:t>
            </a:r>
            <a:r>
              <a:rPr lang="ru-RU" dirty="0" err="1" smtClean="0"/>
              <a:t>куәлік ететін</a:t>
            </a:r>
            <a:r>
              <a:rPr lang="ru-RU" dirty="0" smtClean="0"/>
              <a:t> </a:t>
            </a:r>
            <a:r>
              <a:rPr lang="ru-RU" dirty="0" err="1" smtClean="0"/>
              <a:t>құбылыстар </a:t>
            </a:r>
            <a:r>
              <a:rPr lang="ru-RU" dirty="0" smtClean="0"/>
              <a:t>мен </a:t>
            </a:r>
            <a:r>
              <a:rPr lang="ru-RU" dirty="0" err="1" smtClean="0"/>
              <a:t>сәйкестіктерді бақылау </a:t>
            </a:r>
            <a:r>
              <a:rPr lang="ru-RU" dirty="0" smtClean="0"/>
              <a:t>(</a:t>
            </a:r>
            <a:r>
              <a:rPr lang="ru-RU" dirty="0" err="1" smtClean="0"/>
              <a:t>мысалы</a:t>
            </a:r>
            <a:r>
              <a:rPr lang="ru-RU" dirty="0" smtClean="0"/>
              <a:t>, </a:t>
            </a:r>
            <a:r>
              <a:rPr lang="ru-RU" u="sng" dirty="0" err="1" smtClean="0">
                <a:hlinkClick r:id="rId2"/>
              </a:rPr>
              <a:t>аллофондар</a:t>
            </a:r>
            <a:r>
              <a:rPr lang="ru-RU" dirty="0" smtClean="0"/>
              <a:t>, </a:t>
            </a:r>
            <a:r>
              <a:rPr lang="ru-RU" u="sng" dirty="0" smtClean="0">
                <a:hlinkClick r:id="rId3"/>
              </a:rPr>
              <a:t>алломорф</a:t>
            </a:r>
            <a:r>
              <a:rPr lang="ru-RU" dirty="0" smtClean="0"/>
              <a:t>, </a:t>
            </a:r>
            <a:r>
              <a:rPr lang="ru-RU" u="sng" dirty="0" err="1" smtClean="0">
                <a:hlinkClick r:id="rId4"/>
              </a:rPr>
              <a:t>супплетивизм</a:t>
            </a:r>
            <a:r>
              <a:rPr lang="ru-RU" u="sng" dirty="0" smtClean="0"/>
              <a:t> </a:t>
            </a:r>
            <a:r>
              <a:rPr lang="ru-RU" u="sng" dirty="0" err="1" smtClean="0"/>
              <a:t>түрінде сақталған</a:t>
            </a:r>
            <a:r>
              <a:rPr lang="ru-RU" dirty="0" smtClean="0"/>
              <a:t>).</a:t>
            </a:r>
          </a:p>
          <a:p>
            <a:r>
              <a:rPr lang="kk-KZ" dirty="0" smtClean="0"/>
              <a:t>3) Кірме сөздер талдауынан ақпараттарға қол жеткізу.</a:t>
            </a:r>
          </a:p>
          <a:p>
            <a:r>
              <a:rPr lang="kk-KZ" dirty="0" smtClean="0"/>
              <a:t>4) Топонимикалық мәліметтерден ақпараттар іріктеу.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6 дәріс. </a:t>
            </a:r>
            <a:r>
              <a:rPr lang="kk-KZ" dirty="0" smtClean="0"/>
              <a:t>Тіл біліміндегі жүйелік-құрылымдық парадигма. </a:t>
            </a:r>
            <a:endParaRPr lang="ru-RU" dirty="0"/>
          </a:p>
        </p:txBody>
      </p:sp>
      <p:sp>
        <p:nvSpPr>
          <p:cNvPr id="3" name="Содержимое 2"/>
          <p:cNvSpPr>
            <a:spLocks noGrp="1"/>
          </p:cNvSpPr>
          <p:nvPr>
            <p:ph idx="1"/>
          </p:nvPr>
        </p:nvSpPr>
        <p:spPr/>
        <p:txBody>
          <a:bodyPr/>
          <a:lstStyle/>
          <a:p>
            <a:r>
              <a:rPr lang="ru-RU" dirty="0" err="1" smtClean="0"/>
              <a:t>Тілді</a:t>
            </a:r>
            <a:r>
              <a:rPr lang="ru-RU" dirty="0" smtClean="0"/>
              <a:t> </a:t>
            </a:r>
            <a:r>
              <a:rPr lang="ru-RU" dirty="0" err="1" smtClean="0"/>
              <a:t>нақты-эмпирикалық зерттеуден</a:t>
            </a:r>
            <a:r>
              <a:rPr lang="ru-RU" dirty="0" smtClean="0"/>
              <a:t> </a:t>
            </a:r>
            <a:r>
              <a:rPr lang="ru-RU" dirty="0" err="1" smtClean="0"/>
              <a:t>тіл</a:t>
            </a:r>
            <a:r>
              <a:rPr lang="ru-RU" dirty="0" smtClean="0"/>
              <a:t> </a:t>
            </a:r>
            <a:r>
              <a:rPr lang="ru-RU" dirty="0" err="1" smtClean="0"/>
              <a:t>деңгейлерін абстрактлы-логикалық зерттеуге</a:t>
            </a:r>
            <a:r>
              <a:rPr lang="ru-RU" dirty="0" smtClean="0"/>
              <a:t> </a:t>
            </a:r>
            <a:r>
              <a:rPr lang="ru-RU" dirty="0" err="1" smtClean="0"/>
              <a:t>өту ерекшеліктері</a:t>
            </a:r>
            <a:r>
              <a:rPr lang="ru-RU" dirty="0" smtClean="0"/>
              <a:t>.</a:t>
            </a:r>
          </a:p>
          <a:p>
            <a:r>
              <a:rPr lang="kk-KZ" dirty="0" smtClean="0"/>
              <a:t>Құрылымдық-жүйелік парадигма – тілді деңгейлік жүйеде статикалық тұрғыдан қарастыратын ілімдер мен әдістемелердің жиынтығы.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6 дәріс. </a:t>
            </a:r>
            <a:r>
              <a:rPr lang="kk-KZ" dirty="0" smtClean="0"/>
              <a:t>Тіл біліміндегі жүйелік-құрылымдық парадигма. </a:t>
            </a:r>
            <a:endParaRPr lang="ru-RU" dirty="0"/>
          </a:p>
        </p:txBody>
      </p:sp>
      <p:sp>
        <p:nvSpPr>
          <p:cNvPr id="3" name="Содержимое 2"/>
          <p:cNvSpPr>
            <a:spLocks noGrp="1"/>
          </p:cNvSpPr>
          <p:nvPr>
            <p:ph idx="1"/>
          </p:nvPr>
        </p:nvSpPr>
        <p:spPr/>
        <p:txBody>
          <a:bodyPr>
            <a:normAutofit fontScale="55000" lnSpcReduction="20000"/>
          </a:bodyPr>
          <a:lstStyle/>
          <a:p>
            <a:r>
              <a:rPr lang="kk-KZ" dirty="0" smtClean="0"/>
              <a:t>Тіл </a:t>
            </a:r>
            <a:r>
              <a:rPr lang="en-US" dirty="0" smtClean="0"/>
              <a:t>- </a:t>
            </a:r>
            <a:r>
              <a:rPr lang="kk-KZ" dirty="0" smtClean="0"/>
              <a:t>белгілі бір құрылымы және жүйесі бар біртұтас құбылыс. Құрылым  деп әр тектес элементтердің Тіл деген тұтастық шектігіндегі бірлігін айтамыз. Тілдің құрылымдық элементтері: фонема, морфема, сөз, сөйлем, мәтін, дискурс. Тіл құрылымындағы элементтердің өзара айырмашылығы сандық емес, осы элементтер қызметтерінің әртүрлілігіне байланысты сапалық ерекшелік болып табылады. Аталған құрылымдық элементтердің қызметтері: тілдің материалдық таңбалары ретінде анықталатын дыбыстар перцептивтік (қабылдау объектісі болу) және сигнификативтік (тілдің мәнді элементтерін ажырату қабілетінің болуы) қызметтерін атқарады. Дыбыс пен мағынаның бірлігінен тұратын түбір морфемалар заттық, ал қосымша </a:t>
            </a:r>
            <a:r>
              <a:rPr lang="en-US" dirty="0" smtClean="0"/>
              <a:t>–</a:t>
            </a:r>
            <a:r>
              <a:rPr lang="kk-KZ" dirty="0" smtClean="0"/>
              <a:t>жұрнақтар таңбаның мәнісін, ал жалғаулар қатынас мәнісін білдіреді, морфемалардың ұғымдарды білдіру қызметі семасиологиялық деп аталады. Сөздер номинативтік, ал сөйлемдер коммуникативтік және экспрессивтік қызметтер атқарады. Тілдік құрылым қабаттарының өз жүйелері бар, себебі әр қабаттың элементтері жүйенің мүшесі ретінде қызмет атқарады. Жүйе </a:t>
            </a:r>
            <a:r>
              <a:rPr lang="en-US" dirty="0" smtClean="0"/>
              <a:t>–</a:t>
            </a:r>
            <a:r>
              <a:rPr lang="kk-KZ" dirty="0" smtClean="0"/>
              <a:t> бұл біртектес өзара байланысты элементтердің бірлігі, қатынасы. Тілдік құрылымның жекелеген қабаттарының жүйесі бір</a:t>
            </a:r>
            <a:r>
              <a:rPr lang="en-US" dirty="0" smtClean="0"/>
              <a:t>-</a:t>
            </a:r>
            <a:r>
              <a:rPr lang="kk-KZ" dirty="0" smtClean="0"/>
              <a:t>бірімен ықпалдасып, сол тілдің жалпы жүйесін түзеді. </a:t>
            </a:r>
          </a:p>
          <a:p>
            <a:r>
              <a:rPr lang="kk-KZ" dirty="0" smtClean="0"/>
              <a:t>Тілдік жүйенің мынандай белгілері бар:</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a:lnSpc>
                <a:spcPct val="80000"/>
              </a:lnSpc>
            </a:pPr>
            <a:r>
              <a:rPr lang="en-US" dirty="0" smtClean="0"/>
              <a:t>1</a:t>
            </a:r>
            <a:r>
              <a:rPr lang="kk-KZ" dirty="0" smtClean="0"/>
              <a:t>. Тіл жүйесінің элементтері өздерінің екіншілік </a:t>
            </a:r>
            <a:r>
              <a:rPr lang="en-US" dirty="0" smtClean="0"/>
              <a:t>–</a:t>
            </a:r>
            <a:r>
              <a:rPr lang="kk-KZ" dirty="0" smtClean="0"/>
              <a:t> шарттылық қызметін атқарады; </a:t>
            </a:r>
            <a:r>
              <a:rPr lang="en-US" dirty="0" smtClean="0"/>
              <a:t>2</a:t>
            </a:r>
            <a:r>
              <a:rPr lang="kk-KZ" dirty="0" smtClean="0"/>
              <a:t>. Тіл </a:t>
            </a:r>
            <a:r>
              <a:rPr lang="en-US" dirty="0" smtClean="0"/>
              <a:t>-</a:t>
            </a:r>
            <a:r>
              <a:rPr lang="kk-KZ" dirty="0" smtClean="0"/>
              <a:t> үнемі дамып, өзгеріп отыратын динамикалық жүйе. </a:t>
            </a:r>
            <a:r>
              <a:rPr lang="en-US" dirty="0" smtClean="0"/>
              <a:t>3</a:t>
            </a:r>
            <a:r>
              <a:rPr lang="kk-KZ" dirty="0" smtClean="0"/>
              <a:t>. Тіл жүйесі жүйешенің жиынтығы. Өйткені тіл бірліктері біртекті емес. </a:t>
            </a:r>
            <a:r>
              <a:rPr lang="en-US" dirty="0" smtClean="0"/>
              <a:t>4</a:t>
            </a:r>
            <a:r>
              <a:rPr lang="kk-KZ" dirty="0" smtClean="0"/>
              <a:t>. Тіл жүйесі </a:t>
            </a:r>
            <a:r>
              <a:rPr lang="en-US" dirty="0" smtClean="0"/>
              <a:t>–</a:t>
            </a:r>
            <a:r>
              <a:rPr lang="kk-KZ" dirty="0" smtClean="0"/>
              <a:t> ашық жүйе. Бұл жүйеге жаңа элементтеренуі, ал көнерген элементтердің бұл жүйеден шығып қалуы мүмкін. </a:t>
            </a:r>
            <a:r>
              <a:rPr lang="en-US" dirty="0" smtClean="0"/>
              <a:t>5</a:t>
            </a:r>
            <a:r>
              <a:rPr lang="kk-KZ" dirty="0" smtClean="0"/>
              <a:t>. Тіл жүйесінде алдыңғы элементтерге қарап, кейінгі элементтердің орын тәртібін анықтау мүмкін емес</a:t>
            </a:r>
            <a:r>
              <a:rPr lang="kk-KZ" sz="800" dirty="0" smtClean="0"/>
              <a:t>.</a:t>
            </a:r>
          </a:p>
          <a:p>
            <a:pPr>
              <a:lnSpc>
                <a:spcPct val="80000"/>
              </a:lnSpc>
            </a:pPr>
            <a:r>
              <a:rPr lang="kk-KZ" dirty="0" smtClean="0"/>
              <a:t>Ф. де Соссюрдің теориясына сәйкес, тілдік жүйе қатынастың екі типі арқылы құрылады: парадигматикалық және синтагматикалық.</a:t>
            </a:r>
          </a:p>
          <a:p>
            <a:pPr>
              <a:lnSpc>
                <a:spcPct val="80000"/>
              </a:lnSpc>
            </a:pPr>
            <a:r>
              <a:rPr lang="kk-KZ" dirty="0" smtClean="0"/>
              <a:t>     Синтагматикалық қатынастар байланысты мәтін негізінде табылатындықтан тілде, яғни сөйлеуде тікелей бақыланады және тіл таңбалары арасындағы қатынастар ретінде анықталады. Синтагматика нақты сөйлеу ағынында немесе мәтіндегі тілдік бірліктердің бір бірімен тікелей тіркесуін қарастырады.</a:t>
            </a:r>
          </a:p>
          <a:p>
            <a:pPr>
              <a:lnSpc>
                <a:spcPct val="80000"/>
              </a:lnSpc>
            </a:pPr>
            <a:r>
              <a:rPr lang="kk-KZ" dirty="0" smtClean="0"/>
              <a:t>       Парадигматика – парадигмалар жүйесі. Парадигматикалық қатынастар тіл жүйесі негізінде табылады және сөйлеуде тікелей бақыланбайды. Яғни екі түрлі қатынас туралы сөз болып отыр: 1) тілді сипаттайды, ал екіншісі сөйлеуді сипаттайды. </a:t>
            </a:r>
          </a:p>
          <a:p>
            <a:pPr>
              <a:lnSpc>
                <a:spcPct val="80000"/>
              </a:lnSpc>
            </a:pPr>
            <a:r>
              <a:rPr lang="kk-KZ" dirty="0" smtClean="0"/>
              <a:t>      Парадигматикалық қатынастарға сызықтық (не линейный) сипат тән емес және сөйлеу ағынында бір уақытта көрінбейді. Санада қандай-да бір ассоциация арқылы біріктірілген тіл элементтері арасындағы қатынастарды танытады. Олар бұл элементтерді я формалық, я мазмұндық, я осы екі белгілерінің де ортақтығы тұрғысынан б/ыстырады. Парад. қ-р тілде семантикалық немесе формалды ортақтығы принципі б/ша ажыратылған кез келген топтар мен кластардың құрылымын сипаттайды. Синтагматикалық тізбекте парадигма мүшелерінің бірінің болуы басқасының болуын жоққа шығарады, бірақ орнын ауыстыру мүмкіндігін тудырады.</a:t>
            </a:r>
          </a:p>
          <a:p>
            <a:pPr>
              <a:lnSpc>
                <a:spcPct val="80000"/>
              </a:lnSpc>
            </a:pPr>
            <a:r>
              <a:rPr lang="kk-KZ" dirty="0" smtClean="0"/>
              <a:t>      </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b="1" dirty="0" smtClean="0"/>
              <a:t>7 дәріс.</a:t>
            </a:r>
            <a:r>
              <a:rPr lang="kk-KZ" sz="3200" dirty="0" smtClean="0"/>
              <a:t> Прага лингвистикалық мектебі - жүйелік-құрылымдық парадигманың бір бағыты</a:t>
            </a:r>
            <a:endParaRPr lang="ru-RU" sz="3200" dirty="0"/>
          </a:p>
        </p:txBody>
      </p:sp>
      <p:sp>
        <p:nvSpPr>
          <p:cNvPr id="3" name="Содержимое 2"/>
          <p:cNvSpPr>
            <a:spLocks noGrp="1"/>
          </p:cNvSpPr>
          <p:nvPr>
            <p:ph idx="1"/>
          </p:nvPr>
        </p:nvSpPr>
        <p:spPr/>
        <p:txBody>
          <a:bodyPr>
            <a:normAutofit fontScale="62500" lnSpcReduction="20000"/>
          </a:bodyPr>
          <a:lstStyle/>
          <a:p>
            <a:pPr>
              <a:lnSpc>
                <a:spcPct val="95000"/>
              </a:lnSpc>
            </a:pPr>
            <a:r>
              <a:rPr lang="kk-KZ" dirty="0" smtClean="0"/>
              <a:t>ХХ ғ. І жартысы Структурализм. </a:t>
            </a:r>
          </a:p>
          <a:p>
            <a:pPr>
              <a:lnSpc>
                <a:spcPct val="95000"/>
              </a:lnSpc>
            </a:pPr>
            <a:r>
              <a:rPr lang="kk-KZ" dirty="0" smtClean="0"/>
              <a:t>Қағидалары: Тіл </a:t>
            </a:r>
            <a:r>
              <a:rPr lang="en-US" dirty="0" smtClean="0"/>
              <a:t>–</a:t>
            </a:r>
            <a:r>
              <a:rPr lang="kk-KZ" dirty="0" smtClean="0"/>
              <a:t> ішкі элементтері бір</a:t>
            </a:r>
            <a:r>
              <a:rPr lang="en-US" dirty="0" smtClean="0"/>
              <a:t>-</a:t>
            </a:r>
            <a:r>
              <a:rPr lang="kk-KZ" dirty="0" smtClean="0"/>
              <a:t>бірімен тығыз байланыстағы, біртұтас жүйе, құрылым”, яғни жас грам. Тілдік элементтерді бір</a:t>
            </a:r>
            <a:r>
              <a:rPr lang="en-US" dirty="0" smtClean="0"/>
              <a:t>-</a:t>
            </a:r>
            <a:r>
              <a:rPr lang="kk-KZ" dirty="0" smtClean="0"/>
              <a:t>біріне байланыссыз жеке</a:t>
            </a:r>
            <a:r>
              <a:rPr lang="en-US" dirty="0" smtClean="0"/>
              <a:t>-</a:t>
            </a:r>
            <a:r>
              <a:rPr lang="kk-KZ" dirty="0" smtClean="0"/>
              <a:t>жеке зерттесе, структуралистер оларды өзара байланыста, бірлікте зерттеді; тіл білімінің негізгі міндеті </a:t>
            </a:r>
            <a:r>
              <a:rPr lang="en-US" dirty="0" smtClean="0"/>
              <a:t>–</a:t>
            </a:r>
            <a:r>
              <a:rPr lang="kk-KZ" dirty="0" smtClean="0"/>
              <a:t> тілдің құрылымдық элементтері арасындағы байланысты талдау; тіл </a:t>
            </a:r>
            <a:r>
              <a:rPr lang="en-US" dirty="0" smtClean="0"/>
              <a:t>–</a:t>
            </a:r>
            <a:r>
              <a:rPr lang="kk-KZ" dirty="0" smtClean="0"/>
              <a:t> таңбалар жүйесі, тілдік бірліктердің барлығы (морфема, сөз, сөйлем) жеке</a:t>
            </a:r>
            <a:r>
              <a:rPr lang="en-US" dirty="0" smtClean="0"/>
              <a:t>-</a:t>
            </a:r>
            <a:r>
              <a:rPr lang="kk-KZ" dirty="0" smtClean="0"/>
              <a:t>жеке таңба; синхрония мен диахронияға мән берді. Структурализмнің </a:t>
            </a:r>
            <a:r>
              <a:rPr lang="en-US" dirty="0" smtClean="0"/>
              <a:t>3</a:t>
            </a:r>
            <a:r>
              <a:rPr lang="kk-KZ" dirty="0" smtClean="0"/>
              <a:t> мектебі бар: Прага (Чехословакия); Копенгаген (Дания); дескриптивтік (Америка). </a:t>
            </a:r>
          </a:p>
          <a:p>
            <a:pPr>
              <a:lnSpc>
                <a:spcPct val="95000"/>
              </a:lnSpc>
            </a:pPr>
            <a:r>
              <a:rPr lang="kk-KZ" dirty="0" smtClean="0"/>
              <a:t>Прага мектебі (</a:t>
            </a:r>
            <a:r>
              <a:rPr lang="en-US" dirty="0" smtClean="0"/>
              <a:t>1926</a:t>
            </a:r>
            <a:r>
              <a:rPr lang="kk-KZ" dirty="0" smtClean="0"/>
              <a:t>), өкілдері </a:t>
            </a:r>
            <a:r>
              <a:rPr lang="en-US" dirty="0" smtClean="0"/>
              <a:t>–</a:t>
            </a:r>
            <a:r>
              <a:rPr lang="kk-KZ" dirty="0" smtClean="0"/>
              <a:t> В.Матезиус, Р.Якобсон, Н.Трубецкой. Қағидалары: Тіл </a:t>
            </a:r>
            <a:r>
              <a:rPr lang="en-US" dirty="0" smtClean="0"/>
              <a:t>–</a:t>
            </a:r>
            <a:r>
              <a:rPr lang="kk-KZ" dirty="0" smtClean="0"/>
              <a:t> функционалды жүйе, яғни тілдік элементтердің қызметін І орынға қойды, сондықтан “функционалды лингвистика” д.а. Бұл мектеп фонологияны айырықшы зерттеді. Бұл салада Н. Трубецкой (</a:t>
            </a:r>
            <a:r>
              <a:rPr lang="en-US" dirty="0" smtClean="0"/>
              <a:t>1890-1938</a:t>
            </a:r>
            <a:r>
              <a:rPr lang="kk-KZ" dirty="0" smtClean="0"/>
              <a:t>) “Фонология негізі”</a:t>
            </a:r>
            <a:r>
              <a:rPr lang="en-US" dirty="0" smtClean="0"/>
              <a:t> </a:t>
            </a:r>
            <a:r>
              <a:rPr lang="kk-KZ" dirty="0" smtClean="0"/>
              <a:t>(</a:t>
            </a:r>
            <a:r>
              <a:rPr lang="en-US" dirty="0" smtClean="0"/>
              <a:t>1939</a:t>
            </a:r>
            <a:r>
              <a:rPr lang="kk-KZ" dirty="0" smtClean="0"/>
              <a:t>) еңбегінде фонетика мен фонологияны екіге бөліп қарап, оның ішінде фонологияны лингвистикалық пән деп қарайды. Ол: “Фонология тіл дыбыстарының мағына ажыратқыштық (функциялық) жағымен шұғылданады”, </a:t>
            </a:r>
            <a:r>
              <a:rPr lang="en-US" dirty="0" smtClean="0"/>
              <a:t>-</a:t>
            </a:r>
            <a:r>
              <a:rPr lang="kk-KZ" dirty="0" smtClean="0"/>
              <a:t> деді.</a:t>
            </a:r>
          </a:p>
          <a:p>
            <a:pPr>
              <a:lnSpc>
                <a:spcPct val="95000"/>
              </a:lnSpc>
            </a:pP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800" b="1" dirty="0" smtClean="0"/>
              <a:t>8 дәріс. ХХғ. Глоссематика: Копенгаген структурализмі- жүйелік-құрылымдық парадигманың бір бағыты</a:t>
            </a:r>
            <a:endParaRPr lang="ru-RU" sz="2800" b="1" dirty="0"/>
          </a:p>
        </p:txBody>
      </p:sp>
      <p:sp>
        <p:nvSpPr>
          <p:cNvPr id="3" name="Содержимое 2"/>
          <p:cNvSpPr>
            <a:spLocks noGrp="1"/>
          </p:cNvSpPr>
          <p:nvPr>
            <p:ph idx="1"/>
          </p:nvPr>
        </p:nvSpPr>
        <p:spPr/>
        <p:txBody>
          <a:bodyPr>
            <a:normAutofit fontScale="77500" lnSpcReduction="20000"/>
          </a:bodyPr>
          <a:lstStyle/>
          <a:p>
            <a:r>
              <a:rPr lang="kk-KZ" dirty="0" smtClean="0"/>
              <a:t>Копенгаген мектебі гректің глосса </a:t>
            </a:r>
            <a:r>
              <a:rPr lang="en-US" dirty="0" smtClean="0"/>
              <a:t>–</a:t>
            </a:r>
            <a:r>
              <a:rPr lang="kk-KZ" dirty="0" smtClean="0"/>
              <a:t> тіл деген сөзіне қарай глоссематика д.а. Оның басшысы </a:t>
            </a:r>
            <a:r>
              <a:rPr lang="en-US" dirty="0" smtClean="0"/>
              <a:t>–</a:t>
            </a:r>
            <a:r>
              <a:rPr lang="kk-KZ" dirty="0" smtClean="0"/>
              <a:t> Л.Ельмслев (</a:t>
            </a:r>
            <a:r>
              <a:rPr lang="en-US" dirty="0" smtClean="0"/>
              <a:t>1899-1965</a:t>
            </a:r>
            <a:r>
              <a:rPr lang="kk-KZ" dirty="0" smtClean="0"/>
              <a:t>). Оның еңбектері: “Жалпы грамматиканың негіздері”</a:t>
            </a:r>
            <a:r>
              <a:rPr lang="en-US" dirty="0" smtClean="0"/>
              <a:t> </a:t>
            </a:r>
            <a:r>
              <a:rPr lang="kk-KZ" dirty="0" smtClean="0"/>
              <a:t>(</a:t>
            </a:r>
            <a:r>
              <a:rPr lang="en-US" dirty="0" smtClean="0"/>
              <a:t>1928</a:t>
            </a:r>
            <a:r>
              <a:rPr lang="kk-KZ" dirty="0" smtClean="0"/>
              <a:t>), “Тіл теориясына кіріспе”</a:t>
            </a:r>
            <a:r>
              <a:rPr lang="en-US" dirty="0" smtClean="0"/>
              <a:t> </a:t>
            </a:r>
            <a:r>
              <a:rPr lang="kk-KZ" dirty="0" smtClean="0"/>
              <a:t>(</a:t>
            </a:r>
            <a:r>
              <a:rPr lang="en-US" dirty="0" smtClean="0"/>
              <a:t>1943</a:t>
            </a:r>
            <a:r>
              <a:rPr lang="kk-KZ" dirty="0" smtClean="0"/>
              <a:t>).Олар тіл құрылымы дегенді мағынаға қатысы жоқ тілдік элементтердің, формалардың жиынтығы деп санап, оның дыбыстық, мағыналық жағына көңіл бөлмеді, тілдік элементтер арасындағы байланыс шектен тыс дәріптелді. Сондықтан Соссюр сияқты: “Тілдің жүйелік қасиеті тек синхрондық зерттеу арқылы ғана ашылады, ал диахронияда ол қасиет бұзылады, сондықтан “тілдің ішкі сырын ашатын </a:t>
            </a:r>
            <a:r>
              <a:rPr lang="en-US" dirty="0" smtClean="0"/>
              <a:t>–</a:t>
            </a:r>
            <a:r>
              <a:rPr lang="kk-KZ" dirty="0" smtClean="0"/>
              <a:t> синхрондық зерттеулер“ деді. </a:t>
            </a:r>
          </a:p>
          <a:p>
            <a:r>
              <a:rPr lang="kk-KZ" dirty="0" smtClean="0"/>
              <a:t>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b="1" dirty="0" smtClean="0"/>
              <a:t>9 дәріс АҚШ структурализмі- жүйелік-құрылымдық парадигманың бір бағыты</a:t>
            </a:r>
            <a:endParaRPr lang="ru-RU" sz="3200" b="1" dirty="0"/>
          </a:p>
        </p:txBody>
      </p:sp>
      <p:sp>
        <p:nvSpPr>
          <p:cNvPr id="3" name="Содержимое 2"/>
          <p:cNvSpPr>
            <a:spLocks noGrp="1"/>
          </p:cNvSpPr>
          <p:nvPr>
            <p:ph idx="1"/>
          </p:nvPr>
        </p:nvSpPr>
        <p:spPr/>
        <p:txBody>
          <a:bodyPr>
            <a:normAutofit fontScale="47500" lnSpcReduction="20000"/>
          </a:bodyPr>
          <a:lstStyle/>
          <a:p>
            <a:r>
              <a:rPr lang="kk-KZ" dirty="0" smtClean="0"/>
              <a:t> ХХ ғ. </a:t>
            </a:r>
            <a:r>
              <a:rPr lang="en-US" dirty="0" smtClean="0"/>
              <a:t>30-50 </a:t>
            </a:r>
            <a:r>
              <a:rPr lang="kk-KZ" dirty="0" smtClean="0"/>
              <a:t>ж. Дескриптивтік (сипаттамалы әдіс) мектеп өкілдері: Л.Блумфильд (</a:t>
            </a:r>
            <a:r>
              <a:rPr lang="en-US" dirty="0" smtClean="0"/>
              <a:t>1887-1949</a:t>
            </a:r>
            <a:r>
              <a:rPr lang="kk-KZ" dirty="0" smtClean="0"/>
              <a:t>), Эдуард Сепир (</a:t>
            </a:r>
            <a:r>
              <a:rPr lang="en-US" dirty="0" smtClean="0"/>
              <a:t>1884-1939</a:t>
            </a:r>
            <a:r>
              <a:rPr lang="kk-KZ" dirty="0" smtClean="0"/>
              <a:t>), Ф.Боас</a:t>
            </a:r>
            <a:r>
              <a:rPr lang="en-US" dirty="0" smtClean="0"/>
              <a:t> </a:t>
            </a:r>
            <a:r>
              <a:rPr lang="kk-KZ" dirty="0" smtClean="0"/>
              <a:t>(</a:t>
            </a:r>
            <a:r>
              <a:rPr lang="en-US" dirty="0" smtClean="0"/>
              <a:t>1858-1942</a:t>
            </a:r>
            <a:r>
              <a:rPr lang="kk-KZ" dirty="0" smtClean="0"/>
              <a:t>), З.Харрис. </a:t>
            </a:r>
          </a:p>
          <a:p>
            <a:r>
              <a:rPr lang="kk-KZ" dirty="0" smtClean="0"/>
              <a:t>Дескриптивтік әдіс бойынша тілдің белгілі бір дәуірдегі күйі, статикалық қалпы сипатталады, тілдік өзгерітер, даму ескерілмейді. Л.Блумфильдтің еңбектері: “Тілді зерттеуге кіріспе” (</a:t>
            </a:r>
            <a:r>
              <a:rPr lang="en-US" dirty="0" smtClean="0"/>
              <a:t>1914</a:t>
            </a:r>
            <a:r>
              <a:rPr lang="kk-KZ" dirty="0" smtClean="0"/>
              <a:t>), “Тіл”</a:t>
            </a:r>
            <a:r>
              <a:rPr lang="en-US" dirty="0" smtClean="0"/>
              <a:t> </a:t>
            </a:r>
            <a:r>
              <a:rPr lang="kk-KZ" dirty="0" smtClean="0"/>
              <a:t>(</a:t>
            </a:r>
            <a:r>
              <a:rPr lang="en-US" dirty="0" smtClean="0"/>
              <a:t>1933</a:t>
            </a:r>
            <a:r>
              <a:rPr lang="kk-KZ" dirty="0" smtClean="0"/>
              <a:t>). Ол ”тіл </a:t>
            </a:r>
            <a:r>
              <a:rPr lang="en-US" dirty="0" smtClean="0"/>
              <a:t>–</a:t>
            </a:r>
            <a:r>
              <a:rPr lang="kk-KZ" dirty="0" smtClean="0"/>
              <a:t> сигналдар жүйесі, әр дыбыс әр мағынаны білдіреді деп, тілдің коммуникативтік қызметін мойындағанмен, оның іске асуын механикалық жолмен түсіндірді, ал тілдің ойды қалыптастырушылық қызметін жоққа шығарды. </a:t>
            </a:r>
          </a:p>
          <a:p>
            <a:r>
              <a:rPr lang="kk-KZ" dirty="0" smtClean="0"/>
              <a:t>Америка структуралистері зерттеу әдісі ретінде дистрибуцияны (лат. жайылу, таралу деген мағ.) алды. Қазір дистрибуция б.б. тілдік элементтердің сөйлеу процесінде қолданылатын орны, мәтін дегенді білдіреді. </a:t>
            </a:r>
          </a:p>
          <a:p>
            <a:r>
              <a:rPr lang="kk-KZ" dirty="0" smtClean="0"/>
              <a:t>Дистрибутивтік талдаудың нысаны </a:t>
            </a:r>
            <a:r>
              <a:rPr lang="en-US" dirty="0" smtClean="0"/>
              <a:t>–</a:t>
            </a:r>
            <a:r>
              <a:rPr lang="kk-KZ" dirty="0" smtClean="0"/>
              <a:t> сөйлеу тілі, сөйлеу процесіндегі фонемалық, морфологиялық элементтер. Мақсаты </a:t>
            </a:r>
            <a:r>
              <a:rPr lang="en-US" dirty="0" smtClean="0"/>
              <a:t>–</a:t>
            </a:r>
            <a:r>
              <a:rPr lang="kk-KZ" dirty="0" smtClean="0"/>
              <a:t> осы элементтерді талдау арқылы тілдің құрылымдық сипатын анықтау. Бұл мақсатқа жету үшін, алдымен әр деңгейдің тілдік элементтері жеке</a:t>
            </a:r>
            <a:r>
              <a:rPr lang="en-US" dirty="0" smtClean="0"/>
              <a:t>-</a:t>
            </a:r>
            <a:r>
              <a:rPr lang="kk-KZ" dirty="0" smtClean="0"/>
              <a:t>жеке айқындалу керек, содан кейін ол элементтердің дистрибуциялары (қолданылатын орны) саралану керек. Олардың ойынша, әр қабаттың өзіне тән кіші элементтері бар, мыс., фонология қабатынікі </a:t>
            </a:r>
            <a:r>
              <a:rPr lang="en-US" dirty="0" smtClean="0"/>
              <a:t>–</a:t>
            </a:r>
            <a:r>
              <a:rPr lang="kk-KZ" dirty="0" smtClean="0"/>
              <a:t> фонема т.с.с. Ал фонология мен морфологияға бірдей тән пәннің аты </a:t>
            </a:r>
            <a:r>
              <a:rPr lang="en-US" dirty="0" smtClean="0"/>
              <a:t>–</a:t>
            </a:r>
            <a:r>
              <a:rPr lang="kk-KZ" dirty="0" smtClean="0"/>
              <a:t> морфонология, оның міндеті </a:t>
            </a:r>
            <a:r>
              <a:rPr lang="en-US" dirty="0" smtClean="0"/>
              <a:t>–</a:t>
            </a:r>
            <a:r>
              <a:rPr lang="kk-KZ" dirty="0" smtClean="0"/>
              <a:t> морфемалардың фонемалар арқылы көріну жолдарын, ондағы заңдылықтарды зерттеу дейді. </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10 дәріс.</a:t>
            </a:r>
            <a:r>
              <a:rPr lang="kk-KZ" dirty="0" smtClean="0"/>
              <a:t> </a:t>
            </a:r>
            <a:r>
              <a:rPr lang="kk-KZ" b="1" dirty="0" smtClean="0"/>
              <a:t>Антропоорталықтанған парадигма </a:t>
            </a:r>
            <a:endParaRPr lang="ru-RU" dirty="0"/>
          </a:p>
        </p:txBody>
      </p:sp>
      <p:sp>
        <p:nvSpPr>
          <p:cNvPr id="3" name="Содержимое 2"/>
          <p:cNvSpPr>
            <a:spLocks noGrp="1"/>
          </p:cNvSpPr>
          <p:nvPr>
            <p:ph idx="1"/>
          </p:nvPr>
        </p:nvSpPr>
        <p:spPr/>
        <p:txBody>
          <a:bodyPr>
            <a:normAutofit fontScale="62500" lnSpcReduction="20000"/>
          </a:bodyPr>
          <a:lstStyle/>
          <a:p>
            <a:r>
              <a:rPr lang="kk-KZ" b="1" dirty="0" smtClean="0"/>
              <a:t>Антропоорталықтанған парадигма бағыттары</a:t>
            </a:r>
          </a:p>
          <a:p>
            <a:r>
              <a:rPr lang="kk-KZ" b="1" dirty="0" smtClean="0"/>
              <a:t>Антропоорталықтанған парадигманың сыртқы лингвистикамен байланысы.</a:t>
            </a:r>
          </a:p>
          <a:p>
            <a:r>
              <a:rPr lang="kk-KZ" dirty="0" smtClean="0"/>
              <a:t>Тілдің функционалдық қасиеттері – сыртқы лингвистиканың нысаны.</a:t>
            </a:r>
          </a:p>
          <a:p>
            <a:r>
              <a:rPr lang="kk-KZ" dirty="0" smtClean="0"/>
              <a:t>Психолингвистиканың әдістері мен тәсілдері.</a:t>
            </a:r>
          </a:p>
          <a:p>
            <a:r>
              <a:rPr lang="kk-KZ" dirty="0" smtClean="0"/>
              <a:t>Тілдің функционалдық қасиеттері оның қоғамдық-индивидуалдық мәнісі тұрғысынан анықталады.</a:t>
            </a:r>
          </a:p>
          <a:p>
            <a:r>
              <a:rPr lang="kk-KZ" dirty="0" smtClean="0"/>
              <a:t>Тілдің қоғамдық мәнісін түсінудегі адамның орны.</a:t>
            </a:r>
          </a:p>
          <a:p>
            <a:r>
              <a:rPr lang="kk-KZ" dirty="0" smtClean="0"/>
              <a:t>Психо-, социо-, этнолигвистика т.б. Тілдің адам қоғамында қызмет етуінің барлық аспектілерін сипаттайды.</a:t>
            </a:r>
          </a:p>
          <a:p>
            <a:r>
              <a:rPr lang="kk-KZ" dirty="0" smtClean="0"/>
              <a:t>Антропоорталықтанған парадигманың пайда болуы (В.фон Гумбольдт, Г. Штейнталь т.б.).</a:t>
            </a:r>
          </a:p>
          <a:p>
            <a:r>
              <a:rPr lang="kk-KZ" dirty="0" smtClean="0"/>
              <a:t>Адам сөйлеуді тудырушы ғана емес, әлемнің тілдік бейнесін жасаушы. </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10 дәріс.</a:t>
            </a:r>
            <a:r>
              <a:rPr lang="kk-KZ" dirty="0" smtClean="0"/>
              <a:t> </a:t>
            </a:r>
            <a:r>
              <a:rPr lang="kk-KZ" b="1" dirty="0" smtClean="0"/>
              <a:t>Антропоорталықтанған парадигма </a:t>
            </a:r>
            <a:endParaRPr lang="ru-RU" dirty="0"/>
          </a:p>
        </p:txBody>
      </p:sp>
      <p:sp>
        <p:nvSpPr>
          <p:cNvPr id="3" name="Содержимое 2"/>
          <p:cNvSpPr>
            <a:spLocks noGrp="1"/>
          </p:cNvSpPr>
          <p:nvPr>
            <p:ph idx="1"/>
          </p:nvPr>
        </p:nvSpPr>
        <p:spPr/>
        <p:txBody>
          <a:bodyPr>
            <a:normAutofit lnSpcReduction="10000"/>
          </a:bodyPr>
          <a:lstStyle/>
          <a:p>
            <a:r>
              <a:rPr lang="kk-KZ" dirty="0" smtClean="0"/>
              <a:t>Психолингвистиканың міндеттері мен қағидалары: 1) адамның сөйлеу әрекеттерін – сөйлеудің тууын және түсінілуін зерттеу; 2) сәбилер және ересектер тарапынан туған және өзге тілдердің меңгерілуін зерттеу; 3) мәліметтердің верификациясы – тілдік жүйе бірліктері мен ережелері туралы мәліметтердің психикалық шынайылығын тексеру.</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i="1" dirty="0" smtClean="0"/>
              <a:t>Лекция 1. Парадигма</a:t>
            </a:r>
            <a:r>
              <a:rPr lang="kk-KZ" dirty="0" smtClean="0"/>
              <a:t> </a:t>
            </a:r>
            <a:r>
              <a:rPr lang="kk-KZ" dirty="0"/>
              <a:t>ұғымының түсінігі. </a:t>
            </a:r>
            <a:endParaRPr lang="ru-RU" dirty="0"/>
          </a:p>
        </p:txBody>
      </p:sp>
      <p:sp>
        <p:nvSpPr>
          <p:cNvPr id="3" name="Содержимое 2"/>
          <p:cNvSpPr>
            <a:spLocks noGrp="1"/>
          </p:cNvSpPr>
          <p:nvPr>
            <p:ph idx="1"/>
          </p:nvPr>
        </p:nvSpPr>
        <p:spPr/>
        <p:txBody>
          <a:bodyPr>
            <a:normAutofit fontScale="55000" lnSpcReduction="20000"/>
          </a:bodyPr>
          <a:lstStyle/>
          <a:p>
            <a:r>
              <a:rPr lang="kk-KZ" dirty="0" smtClean="0"/>
              <a:t>Тіл біліміндегі негізгі ғылыми парадигмалар. </a:t>
            </a:r>
          </a:p>
          <a:p>
            <a:r>
              <a:rPr lang="kk-KZ" dirty="0" smtClean="0"/>
              <a:t>Лингвистикалық парадигма – тілдің жалпы теориялары мәселелеріне арналған түрлі уақыттардағы ілімдер мен әдістемелердің жиынтығы.</a:t>
            </a:r>
          </a:p>
          <a:p>
            <a:r>
              <a:rPr lang="kk-KZ" dirty="0" smtClean="0"/>
              <a:t>Салыстырмалы-тарихи парадигма (компаративистика) – тілдің пайда болуы мен тілдегі өзгерістер заңдылықтары туралы ілімдер мен әдістемелердің жиынтығы.</a:t>
            </a:r>
          </a:p>
          <a:p>
            <a:r>
              <a:rPr lang="kk-KZ" dirty="0" smtClean="0"/>
              <a:t>Құрылымдық-жүйелік парадигма – тілді деңгейлік жүйеде статикалық тұрғыдан қарастыратын ілімдер мен әдістемелердің жиынтығы.</a:t>
            </a:r>
          </a:p>
          <a:p>
            <a:r>
              <a:rPr lang="kk-KZ" dirty="0" smtClean="0"/>
              <a:t>Туындаушы грамматика парадигмасы – тіл және сөйлеудің терең және үстіңгі құрылымдарының пайда болу ережелерін, байланысу заңдылықтарын зерттейтін ілімдер мен әдістемелердің жиынтығы.</a:t>
            </a:r>
          </a:p>
          <a:p>
            <a:r>
              <a:rPr lang="kk-KZ" dirty="0" smtClean="0"/>
              <a:t>Антропоорталықтанған парадигма</a:t>
            </a:r>
          </a:p>
          <a:p>
            <a:r>
              <a:rPr lang="kk-KZ" dirty="0" smtClean="0"/>
              <a:t>Ұсынылатын әдебиеттер:</a:t>
            </a:r>
            <a:endParaRPr lang="ru-RU" dirty="0" smtClean="0"/>
          </a:p>
          <a:p>
            <a:r>
              <a:rPr lang="kk-KZ" dirty="0" smtClean="0"/>
              <a:t>Карлинский А.Е. Методология и парадигмы современной лингвистики. – Алматы</a:t>
            </a:r>
            <a:r>
              <a:rPr lang="kk-KZ" smtClean="0"/>
              <a:t>, 2009.</a:t>
            </a:r>
            <a:endParaRPr lang="ru-RU" dirty="0" smtClean="0"/>
          </a:p>
          <a:p>
            <a:r>
              <a:rPr lang="kk-KZ" dirty="0" smtClean="0"/>
              <a:t>Тіл білімінің сөздігі. – Алматы, 2000.</a:t>
            </a:r>
            <a:endParaRPr lang="ru-RU" dirty="0" smtClean="0"/>
          </a:p>
          <a:p>
            <a:r>
              <a:rPr lang="kk-KZ" dirty="0" smtClean="0"/>
              <a:t>Лингвистический энциоклопедический словрь. – М., 1993.</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b="1" dirty="0" smtClean="0"/>
              <a:t>11 ЛЕКЦИЯ: Әлеуметтік лингвистика: теориясы, әдіс-тәсілдері</a:t>
            </a:r>
            <a:r>
              <a:rPr lang="kk-KZ" b="1" dirty="0" smtClean="0"/>
              <a:t> </a:t>
            </a:r>
            <a:endParaRPr lang="ru-RU" dirty="0"/>
          </a:p>
        </p:txBody>
      </p:sp>
      <p:sp>
        <p:nvSpPr>
          <p:cNvPr id="3" name="Содержимое 2"/>
          <p:cNvSpPr>
            <a:spLocks noGrp="1"/>
          </p:cNvSpPr>
          <p:nvPr>
            <p:ph idx="1"/>
          </p:nvPr>
        </p:nvSpPr>
        <p:spPr/>
        <p:txBody>
          <a:bodyPr>
            <a:normAutofit fontScale="62500" lnSpcReduction="20000"/>
          </a:bodyPr>
          <a:lstStyle/>
          <a:p>
            <a:pPr algn="just"/>
            <a:r>
              <a:rPr lang="kk-KZ" dirty="0" smtClean="0"/>
              <a:t>Әлеуметтік лингвистика “тіл - қоғам” арақатынасын зерттеуші пән ретінде.</a:t>
            </a:r>
          </a:p>
          <a:p>
            <a:pPr algn="just"/>
            <a:r>
              <a:rPr lang="kk-KZ" dirty="0" smtClean="0"/>
              <a:t>Әлеуметтік лингвистиканың мақсаттары: 1) мемлекеттегі тілдік жағдаятты сандық және сапалық мәліметтерді ескере отырып зерттеу, сол мемлекетте анықталған тілдердің тілге тән функцияларды атқаруы сипаттарын зерттеу; 2) ұлттық тілдердің өмір сүру формаларын зерттеу; 3) тілдердің әлеуметтік топтар, түрлі этностар тарапынан қолданылуын зерттеу, тілді таңдау, тілді қалау; 4) тілдік саясатты зерттеу; 5) әлем тілдерінің функционалды жіктемесін талдау.</a:t>
            </a:r>
          </a:p>
          <a:p>
            <a:pPr algn="just"/>
            <a:r>
              <a:rPr lang="kk-KZ" dirty="0" smtClean="0"/>
              <a:t>Тілдік қауымдастық түсінігі. </a:t>
            </a:r>
          </a:p>
          <a:p>
            <a:pPr algn="just"/>
            <a:r>
              <a:rPr lang="kk-KZ" dirty="0" smtClean="0"/>
              <a:t>Әлеуметтік лингвистикалық зерттеулердегі әдістер: пәрменді (контактылы), пәрменсіз (дистантты)  -тәсілдері. Этнолингвистика:  теориясы, әдіс-тәсілдері.</a:t>
            </a:r>
          </a:p>
          <a:p>
            <a:pPr algn="just"/>
            <a:r>
              <a:rPr lang="kk-KZ" sz="2800" dirty="0" smtClean="0"/>
              <a:t>Әлеуметтік лингвистиканың негізгі ұғымдары: тілдік жағдаят, тілдік саясат, тілдің өмір сүру формасы, тіл өміршеңдігі т.б.</a:t>
            </a:r>
          </a:p>
          <a:p>
            <a:pPr algn="just"/>
            <a:r>
              <a:rPr lang="kk-KZ" sz="2800" dirty="0" smtClean="0"/>
              <a:t>Әлеуметтік лингвистикалық зерттеулердегі тәсілдер: сауалнама, сұхбат.</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100" b="1" dirty="0" smtClean="0"/>
              <a:t>12 ЛЕКЦИЯ: Когнитивтік лингвистика - антропоорталықтанған парадигманың бір бағыты</a:t>
            </a:r>
            <a:endParaRPr lang="ru-RU" dirty="0"/>
          </a:p>
        </p:txBody>
      </p:sp>
      <p:sp>
        <p:nvSpPr>
          <p:cNvPr id="3" name="Содержимое 2"/>
          <p:cNvSpPr>
            <a:spLocks noGrp="1"/>
          </p:cNvSpPr>
          <p:nvPr>
            <p:ph idx="1"/>
          </p:nvPr>
        </p:nvSpPr>
        <p:spPr/>
        <p:txBody>
          <a:bodyPr>
            <a:normAutofit fontScale="55000" lnSpcReduction="20000"/>
          </a:bodyPr>
          <a:lstStyle/>
          <a:p>
            <a:pPr>
              <a:lnSpc>
                <a:spcPct val="80000"/>
              </a:lnSpc>
            </a:pPr>
            <a:r>
              <a:rPr lang="kk-KZ" dirty="0" smtClean="0"/>
              <a:t>Когнитивизм </a:t>
            </a:r>
            <a:r>
              <a:rPr lang="en-US" dirty="0" smtClean="0"/>
              <a:t>-</a:t>
            </a:r>
            <a:r>
              <a:rPr lang="kk-KZ" dirty="0" smtClean="0"/>
              <a:t> адам миындағы менталды үдерістерді басқаратаын жалпы қағидалар туралы ғылым.</a:t>
            </a:r>
          </a:p>
          <a:p>
            <a:pPr>
              <a:lnSpc>
                <a:spcPct val="80000"/>
              </a:lnSpc>
            </a:pPr>
            <a:r>
              <a:rPr lang="kk-KZ" dirty="0" smtClean="0"/>
              <a:t>Когнитивтік ғылым және когнитивтік лингвистиканың өзара байланыстары.</a:t>
            </a:r>
          </a:p>
          <a:p>
            <a:pPr>
              <a:lnSpc>
                <a:spcPct val="80000"/>
              </a:lnSpc>
            </a:pPr>
            <a:r>
              <a:rPr lang="kk-KZ" dirty="0" smtClean="0"/>
              <a:t>Білім және ақпарат: когнитивтік үдерістер.                                                              	Когнитивизмнің зерттеу нысаны адам ақыл</a:t>
            </a:r>
            <a:r>
              <a:rPr lang="en-US" dirty="0" smtClean="0"/>
              <a:t>-</a:t>
            </a:r>
            <a:r>
              <a:rPr lang="kk-KZ" dirty="0" smtClean="0"/>
              <a:t>ойы, санасы және солармен байланысты менталды үдерістер. Қазір “когнтивизм” термині аясында келесі мәселелер қарастырылады: а)</a:t>
            </a:r>
            <a:r>
              <a:rPr lang="en-US" dirty="0" smtClean="0"/>
              <a:t> </a:t>
            </a:r>
            <a:r>
              <a:rPr lang="kk-KZ" dirty="0" smtClean="0"/>
              <a:t>адамның “ойлау механизмін” зерттеу бағдарламалары; ә) әр түрлі каналдар арқылы адам миына түсетін ақпараттарды өңдеу үдерістерін зерттеу; б) әлемнің менталды моделінің құрылымы; в) әр текті когнитивтік актілерді қамтамасыз ететін жұйелердің құрылысын; г) табиғи тілде баяндалған ойларды адамның және компьютерлік бағдарламалардың қалыптастыруы мен түсінуі; мәтінді түсінуге және тудыруға қабілетті компьютерлік моделдердің жасалуы; д) ойлау актілеріне қызмет ететін психикалық үдерістердің тұрлері. Когитивтистерге дейін ғалымдар жалпы логикалық заңдарды ашуға тырысты. Когнитивизмнің бастауы көне дәуірлерде жатыр. Адам зердесі, ойлау заңдылықтары мәселелерімен логика, философия, психология сияқты ғылымдар ертеден айналысты. Мысалы, философияның бір бөлімі </a:t>
            </a:r>
            <a:r>
              <a:rPr lang="en-US" dirty="0" smtClean="0"/>
              <a:t>–</a:t>
            </a:r>
            <a:r>
              <a:rPr lang="kk-KZ" dirty="0" smtClean="0"/>
              <a:t> гносеология </a:t>
            </a:r>
            <a:r>
              <a:rPr lang="en-US" dirty="0" smtClean="0"/>
              <a:t>–</a:t>
            </a:r>
            <a:r>
              <a:rPr lang="kk-KZ" dirty="0" smtClean="0"/>
              <a:t> таным теориясымен айналысады. Алайда бұл мәселелер жаңаша қарастырылады. Мысалы, реалийлердің (заттар, құбылыстар, оқиға) табиғатының әр түрлі болуы олардың санада әр түрлі көрініс табуына негізделеді: бірі </a:t>
            </a:r>
            <a:r>
              <a:rPr lang="en-US" dirty="0" smtClean="0"/>
              <a:t>–</a:t>
            </a:r>
            <a:r>
              <a:rPr lang="kk-KZ" dirty="0" smtClean="0"/>
              <a:t> көрнекі образдар түрінде, екіншісі </a:t>
            </a:r>
            <a:r>
              <a:rPr lang="en-US" dirty="0" smtClean="0"/>
              <a:t>–</a:t>
            </a:r>
            <a:r>
              <a:rPr lang="kk-KZ" dirty="0" smtClean="0"/>
              <a:t> қарапайым түсініктер түрінде, басқасы </a:t>
            </a:r>
            <a:r>
              <a:rPr lang="en-US" dirty="0" smtClean="0"/>
              <a:t>–</a:t>
            </a:r>
            <a:r>
              <a:rPr lang="kk-KZ" dirty="0" smtClean="0"/>
              <a:t> символдар түрінде.                                                                                                        	Адамның когнитивті дүниесі оның қылығы мен әрекеті арқылы зерттеледі. Бұл орайда тіл белсенді рөл атқарады. Тіл адамның кез келген әрекетінің ойлау жүйесін, мотивін т.б. танытады.</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b="1" dirty="0" smtClean="0"/>
              <a:t>12 ЛЕКЦИЯ: Когнитивтік лингвистика - антропоорталықтанған парадигманың бір бағыты</a:t>
            </a:r>
            <a:endParaRPr lang="ru-RU" sz="2800" dirty="0"/>
          </a:p>
        </p:txBody>
      </p:sp>
      <p:sp>
        <p:nvSpPr>
          <p:cNvPr id="3" name="Содержимое 2"/>
          <p:cNvSpPr>
            <a:spLocks noGrp="1"/>
          </p:cNvSpPr>
          <p:nvPr>
            <p:ph idx="1"/>
          </p:nvPr>
        </p:nvSpPr>
        <p:spPr/>
        <p:txBody>
          <a:bodyPr>
            <a:normAutofit fontScale="47500" lnSpcReduction="20000"/>
          </a:bodyPr>
          <a:lstStyle/>
          <a:p>
            <a:r>
              <a:rPr lang="kk-KZ" dirty="0" smtClean="0">
                <a:latin typeface="Times New Roman" pitchFamily="18" charset="0"/>
              </a:rPr>
              <a:t>Дж. Миллер когнитивистиканың туған күні деп ХХғ. </a:t>
            </a:r>
            <a:r>
              <a:rPr lang="en-US" dirty="0" smtClean="0">
                <a:latin typeface="Times New Roman" pitchFamily="18" charset="0"/>
              </a:rPr>
              <a:t>50 </a:t>
            </a:r>
            <a:r>
              <a:rPr lang="kk-KZ" dirty="0" smtClean="0">
                <a:latin typeface="Times New Roman" pitchFamily="18" charset="0"/>
              </a:rPr>
              <a:t>ж. өткен ақпараттар теориясы туралы симпозиумды атайды. Осы</a:t>
            </a:r>
            <a:r>
              <a:rPr lang="kk-KZ" dirty="0" smtClean="0"/>
              <a:t> </a:t>
            </a:r>
            <a:r>
              <a:rPr lang="kk-KZ" dirty="0" smtClean="0">
                <a:latin typeface="Times New Roman" pitchFamily="18" charset="0"/>
              </a:rPr>
              <a:t>кездерде американ профессоры Дж. Бруннер когнитивті үдерістер табиғаты туралы дәріс оқиды. Дж. Миллер және Дж. Бруннер </a:t>
            </a:r>
            <a:r>
              <a:rPr lang="en-US" dirty="0" smtClean="0">
                <a:latin typeface="Times New Roman" pitchFamily="18" charset="0"/>
              </a:rPr>
              <a:t>1960 </a:t>
            </a:r>
            <a:r>
              <a:rPr lang="kk-KZ" dirty="0" smtClean="0">
                <a:latin typeface="Times New Roman" pitchFamily="18" charset="0"/>
              </a:rPr>
              <a:t>жылы Гарвард университетінде когнитивтік зерттеулер орталығын ашады.</a:t>
            </a:r>
          </a:p>
          <a:p>
            <a:r>
              <a:rPr lang="kk-KZ" dirty="0" smtClean="0">
                <a:latin typeface="Times New Roman" pitchFamily="18" charset="0"/>
              </a:rPr>
              <a:t>ХХ ғ.ортасында баланың тілді меңгеруін бақылау барысында кейбір ойлау үдерістерін анықтауға байланысты жол ашылады. Онда балалардың өз ана тілін меңгеруде біртекті әдіске сүйенетіні, әмбебап алгоритм бойынша жүзеге асатыны, яғни баладағы “ішкі грамматика” ережелер нәтижесі екені түсініледі. Баланың өз ана тілін меңгеру үдерістерін зерттей келе, ғалымдар ондағы ережелердің тілдік емес әрекеттерді басқаратын ережелерге ұқсас екені туралы тұжырымға келді.Бұл сияқты негіздемеге сүйенетін когнитивистика әдістемесі лингвист әркектімен үндес келеді, себебі лингвист мәтінді түсіндіре келе, оның дұрыстығының, сөйлемінің мәнділігінің себебін талдайды.</a:t>
            </a:r>
          </a:p>
          <a:p>
            <a:r>
              <a:rPr lang="kk-KZ" dirty="0" smtClean="0">
                <a:latin typeface="Times New Roman" pitchFamily="18" charset="0"/>
              </a:rPr>
              <a:t>Когнитивтік лингвистика когнитивизм негізінде адамға бағытталған парадигма аясында пайда болды. ХХ ғ.аяғында адамның танымдық қызметіндегі тілдің орны қарастырыла бастады. Адамның танымдық қызметі нәтижесінде оның миына келіп түскен ақпараттардың тілдік формада тіркелген көріністері ғана когнитивтік лингвистиканың зерттеу нысаны болады. </a:t>
            </a:r>
            <a:r>
              <a:rPr lang="en-US" dirty="0" smtClean="0">
                <a:latin typeface="Times New Roman" pitchFamily="18" charset="0"/>
              </a:rPr>
              <a:t> </a:t>
            </a:r>
            <a:endParaRPr lang="ru-RU" dirty="0" smtClean="0">
              <a:latin typeface="Times New Roman" pitchFamily="18" charset="0"/>
            </a:endParaRPr>
          </a:p>
          <a:p>
            <a:r>
              <a:rPr lang="kk-KZ" b="1" dirty="0" smtClean="0">
                <a:latin typeface="Times New Roman" pitchFamily="18" charset="0"/>
              </a:rPr>
              <a:t>Әдебиеттер:</a:t>
            </a:r>
            <a:r>
              <a:rPr lang="kk-KZ" dirty="0" smtClean="0">
                <a:latin typeface="Times New Roman" pitchFamily="18" charset="0"/>
              </a:rPr>
              <a:t>                                                                                                                     Маслова В.А. Когнитивная лингвистика. </a:t>
            </a:r>
            <a:r>
              <a:rPr lang="en-US" dirty="0" smtClean="0">
                <a:latin typeface="Times New Roman" pitchFamily="18" charset="0"/>
              </a:rPr>
              <a:t>–</a:t>
            </a:r>
            <a:r>
              <a:rPr lang="kk-KZ" dirty="0" smtClean="0">
                <a:latin typeface="Times New Roman" pitchFamily="18" charset="0"/>
              </a:rPr>
              <a:t>Уч.пособие. М., </a:t>
            </a:r>
            <a:r>
              <a:rPr lang="en-US" dirty="0" smtClean="0">
                <a:latin typeface="Times New Roman" pitchFamily="18" charset="0"/>
              </a:rPr>
              <a:t>2004.</a:t>
            </a:r>
            <a:r>
              <a:rPr lang="kk-KZ" dirty="0" smtClean="0">
                <a:latin typeface="Times New Roman" pitchFamily="18" charset="0"/>
              </a:rPr>
              <a:t>                                         Демьянков В.З. Когнитивная лингвистика как разновидность интерпретирующего подхода </a:t>
            </a:r>
            <a:r>
              <a:rPr lang="en-US" dirty="0" smtClean="0">
                <a:latin typeface="Times New Roman" pitchFamily="18" charset="0"/>
              </a:rPr>
              <a:t>// </a:t>
            </a:r>
            <a:r>
              <a:rPr lang="kk-KZ" dirty="0" smtClean="0">
                <a:latin typeface="Times New Roman" pitchFamily="18" charset="0"/>
              </a:rPr>
              <a:t>ВЯ</a:t>
            </a:r>
            <a:r>
              <a:rPr lang="ru-RU" dirty="0" smtClean="0">
                <a:latin typeface="Times New Roman" pitchFamily="18" charset="0"/>
              </a:rPr>
              <a:t>,1994, </a:t>
            </a:r>
            <a:r>
              <a:rPr lang="kk-KZ" dirty="0" smtClean="0">
                <a:latin typeface="Times New Roman" pitchFamily="18" charset="0"/>
              </a:rPr>
              <a:t>№</a:t>
            </a:r>
            <a:r>
              <a:rPr lang="ru-RU" dirty="0" smtClean="0">
                <a:latin typeface="Times New Roman" pitchFamily="18" charset="0"/>
              </a:rPr>
              <a:t> 4.</a:t>
            </a:r>
            <a:r>
              <a:rPr lang="en-US" dirty="0" smtClean="0">
                <a:latin typeface="Times New Roman" pitchFamily="18" charset="0"/>
              </a:rPr>
              <a:t>-</a:t>
            </a:r>
            <a:r>
              <a:rPr lang="ru-RU" dirty="0" smtClean="0">
                <a:latin typeface="Times New Roman" pitchFamily="18" charset="0"/>
              </a:rPr>
              <a:t>с. 17</a:t>
            </a:r>
            <a:r>
              <a:rPr lang="en-US" dirty="0" smtClean="0">
                <a:latin typeface="Times New Roman" pitchFamily="18" charset="0"/>
              </a:rPr>
              <a:t>-</a:t>
            </a:r>
            <a:r>
              <a:rPr lang="ru-RU" dirty="0" smtClean="0">
                <a:latin typeface="Times New Roman" pitchFamily="18" charset="0"/>
              </a:rPr>
              <a:t>33.</a:t>
            </a:r>
            <a:endParaRPr lang="kk-KZ" dirty="0" smtClean="0">
              <a:latin typeface="Times New Roman" pitchFamily="18" charset="0"/>
            </a:endParaRP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800" b="1" dirty="0" smtClean="0"/>
              <a:t>13 ЛЕКЦИЯ: Концепті – когнитивтік лингвистикадағы базалық ұғым. Концептіні талдау әдістемесі</a:t>
            </a:r>
            <a:endParaRPr lang="ru-RU" sz="2800" b="1" dirty="0"/>
          </a:p>
        </p:txBody>
      </p:sp>
      <p:sp>
        <p:nvSpPr>
          <p:cNvPr id="3" name="Содержимое 2"/>
          <p:cNvSpPr>
            <a:spLocks noGrp="1"/>
          </p:cNvSpPr>
          <p:nvPr>
            <p:ph idx="1"/>
          </p:nvPr>
        </p:nvSpPr>
        <p:spPr/>
        <p:txBody>
          <a:bodyPr>
            <a:normAutofit fontScale="92500" lnSpcReduction="10000"/>
          </a:bodyPr>
          <a:lstStyle/>
          <a:p>
            <a:pPr>
              <a:lnSpc>
                <a:spcPct val="90000"/>
              </a:lnSpc>
            </a:pPr>
            <a:r>
              <a:rPr lang="kk-KZ" b="1" i="1" dirty="0" smtClean="0"/>
              <a:t>Концепті туралы түсініктер. Концепті, ұғым және мағына.</a:t>
            </a:r>
          </a:p>
          <a:p>
            <a:pPr>
              <a:lnSpc>
                <a:spcPct val="90000"/>
              </a:lnSpc>
            </a:pPr>
            <a:r>
              <a:rPr lang="kk-KZ" b="1" i="1" dirty="0" smtClean="0"/>
              <a:t>Концепті құрылымы және лингвомәдени конептінің көпөлшемділігі.</a:t>
            </a:r>
          </a:p>
          <a:p>
            <a:pPr>
              <a:lnSpc>
                <a:spcPct val="90000"/>
              </a:lnSpc>
            </a:pPr>
            <a:r>
              <a:rPr lang="kk-KZ" b="1" i="1" dirty="0" smtClean="0"/>
              <a:t>Концептуалды талдау.</a:t>
            </a:r>
            <a:r>
              <a:rPr lang="kk-KZ" dirty="0" smtClean="0"/>
              <a:t>                                                 </a:t>
            </a:r>
          </a:p>
          <a:p>
            <a:pPr>
              <a:lnSpc>
                <a:spcPct val="90000"/>
              </a:lnSpc>
            </a:pPr>
            <a:r>
              <a:rPr lang="kk-KZ" dirty="0" smtClean="0"/>
              <a:t>Концепті  </a:t>
            </a:r>
            <a:r>
              <a:rPr lang="en-US" dirty="0" smtClean="0"/>
              <a:t>-</a:t>
            </a:r>
            <a:r>
              <a:rPr lang="kk-KZ" dirty="0" smtClean="0"/>
              <a:t> когнитивтік лингвистикадағы басты ұғымдық</a:t>
            </a:r>
            <a:r>
              <a:rPr lang="en-US" dirty="0" smtClean="0"/>
              <a:t>-</a:t>
            </a:r>
            <a:r>
              <a:rPr lang="kk-KZ" dirty="0" smtClean="0"/>
              <a:t>концептуалдық аппаратқа енетін эелементтердің бірі болып табылады. </a:t>
            </a:r>
          </a:p>
          <a:p>
            <a:pPr>
              <a:lnSpc>
                <a:spcPct val="90000"/>
              </a:lnSpc>
            </a:pPr>
            <a:r>
              <a:rPr lang="kk-KZ" dirty="0" smtClean="0"/>
              <a:t>С.А.Аскольдов: “Концепті лексикалық мағынаға қарағанда анағұрлым кең”. </a:t>
            </a:r>
          </a:p>
          <a:p>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b="1" dirty="0" smtClean="0"/>
              <a:t>13 ЛЕКЦИЯ: Концепті – когнитивтік лингвистикадағы базалық ұғым. Концептіні талдау әдістемесі</a:t>
            </a:r>
            <a:endParaRPr lang="ru-RU" sz="2800" dirty="0"/>
          </a:p>
        </p:txBody>
      </p:sp>
      <p:sp>
        <p:nvSpPr>
          <p:cNvPr id="3" name="Содержимое 2"/>
          <p:cNvSpPr>
            <a:spLocks noGrp="1"/>
          </p:cNvSpPr>
          <p:nvPr>
            <p:ph idx="1"/>
          </p:nvPr>
        </p:nvSpPr>
        <p:spPr/>
        <p:txBody>
          <a:bodyPr>
            <a:normAutofit fontScale="92500" lnSpcReduction="20000"/>
          </a:bodyPr>
          <a:lstStyle/>
          <a:p>
            <a:r>
              <a:rPr lang="en-US" dirty="0" smtClean="0"/>
              <a:t>1990</a:t>
            </a:r>
            <a:r>
              <a:rPr lang="kk-KZ" dirty="0" smtClean="0"/>
              <a:t> ж. Ю.Г.Степанов: “Концепті  </a:t>
            </a:r>
            <a:r>
              <a:rPr lang="en-US" dirty="0" smtClean="0"/>
              <a:t>-</a:t>
            </a:r>
            <a:r>
              <a:rPr lang="kk-KZ" dirty="0" smtClean="0"/>
              <a:t> сөздің мағынасы дегенмен сәйкес құбылыс, бірақ басқа байланыс жүйесінде қарастырылады; мағына </a:t>
            </a:r>
            <a:r>
              <a:rPr lang="en-US" dirty="0" smtClean="0"/>
              <a:t>–</a:t>
            </a:r>
            <a:r>
              <a:rPr lang="kk-KZ" dirty="0" smtClean="0"/>
              <a:t> тіл жүйесінде, ұғым </a:t>
            </a:r>
            <a:r>
              <a:rPr lang="en-US" dirty="0" smtClean="0"/>
              <a:t>–</a:t>
            </a:r>
            <a:r>
              <a:rPr lang="kk-KZ" dirty="0" smtClean="0"/>
              <a:t> тіл білімінде, сондай</a:t>
            </a:r>
            <a:r>
              <a:rPr lang="en-US" dirty="0" smtClean="0"/>
              <a:t>-</a:t>
            </a:r>
            <a:r>
              <a:rPr lang="kk-KZ" dirty="0" smtClean="0"/>
              <a:t>ақ логикада зерттелетін логикалық қатынастар мен формалар жүйесінде қарастырылады”. </a:t>
            </a:r>
          </a:p>
          <a:p>
            <a:r>
              <a:rPr lang="kk-KZ" dirty="0" smtClean="0"/>
              <a:t>КОНЦЕПТІ – ТАНЫМ ЖҮЙЕСІНДЕ қарастырылады.</a:t>
            </a:r>
            <a:endParaRPr lang="ru-RU" dirty="0" smtClean="0"/>
          </a:p>
          <a:p>
            <a:r>
              <a:rPr lang="kk-KZ" dirty="0" smtClean="0"/>
              <a:t>Э.Сепир бойынша, концепт </a:t>
            </a:r>
            <a:r>
              <a:rPr lang="en-US" dirty="0" smtClean="0"/>
              <a:t>-</a:t>
            </a:r>
            <a:r>
              <a:rPr lang="kk-KZ" dirty="0" smtClean="0"/>
              <a:t> өмірдің әрбір эпизодтарын жинақтап тұрған ойдың қабығы.</a:t>
            </a: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dirty="0" smtClean="0"/>
              <a:t>13 ЛЕКЦИЯ: Концепті – когнитивтік лингвистикадағы базалық ұғым. Концептіні талдау әдістемесі</a:t>
            </a:r>
            <a:endParaRPr lang="ru-RU" sz="2400" dirty="0"/>
          </a:p>
        </p:txBody>
      </p:sp>
      <p:sp>
        <p:nvSpPr>
          <p:cNvPr id="3" name="Содержимое 2"/>
          <p:cNvSpPr>
            <a:spLocks noGrp="1"/>
          </p:cNvSpPr>
          <p:nvPr>
            <p:ph idx="1"/>
          </p:nvPr>
        </p:nvSpPr>
        <p:spPr/>
        <p:txBody>
          <a:bodyPr>
            <a:normAutofit fontScale="92500" lnSpcReduction="20000"/>
          </a:bodyPr>
          <a:lstStyle/>
          <a:p>
            <a:r>
              <a:rPr lang="kk-KZ" dirty="0" smtClean="0"/>
              <a:t>Концепті латын тілінен аударғанда “ұғым” дегенді білдіреді, алайда қазір олардың арасы ажыратылған. Ұғым </a:t>
            </a:r>
            <a:r>
              <a:rPr lang="en-US" dirty="0" smtClean="0"/>
              <a:t>–</a:t>
            </a:r>
            <a:r>
              <a:rPr lang="kk-KZ" dirty="0" smtClean="0"/>
              <a:t> объектілердің мәнді танылған белгілерінің жиынтығы болса, концепт </a:t>
            </a:r>
            <a:r>
              <a:rPr lang="en-US" dirty="0" smtClean="0"/>
              <a:t>–</a:t>
            </a:r>
            <a:r>
              <a:rPr lang="kk-KZ" dirty="0" smtClean="0"/>
              <a:t> менталды (ойлау процестерінің жиынтығында, әлем бейнесінің ерекше құрылымы қамтылады) ұлттық ерекшелікке ие жасалым, оның мазмұн жоспары анықталған объект туралы барлық білімдердің жиынтығы болып табылады, ал білдіру жоспары </a:t>
            </a:r>
            <a:r>
              <a:rPr lang="en-US" dirty="0" smtClean="0"/>
              <a:t>–</a:t>
            </a:r>
            <a:r>
              <a:rPr lang="kk-KZ" dirty="0" smtClean="0"/>
              <a:t> тілдік құралдардың (лексикалық, фразеологиялық, паремиологиялық т.б.) жиынтығы.</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nSpc>
                <a:spcPct val="80000"/>
              </a:lnSpc>
            </a:pPr>
            <a:r>
              <a:rPr lang="kk-KZ" dirty="0" smtClean="0"/>
              <a:t>Ұғымда энциклопедиялық ақпарат беріледі, яғни концепт ұғымнан кең мағынаға ие. </a:t>
            </a:r>
          </a:p>
          <a:p>
            <a:pPr>
              <a:lnSpc>
                <a:spcPct val="80000"/>
              </a:lnSpc>
            </a:pPr>
            <a:r>
              <a:rPr lang="kk-KZ" dirty="0" smtClean="0"/>
              <a:t>“ҰҒЫМ” </a:t>
            </a:r>
            <a:r>
              <a:rPr lang="en-US" dirty="0" smtClean="0"/>
              <a:t>–</a:t>
            </a:r>
            <a:r>
              <a:rPr lang="kk-KZ" dirty="0" smtClean="0"/>
              <a:t> ғылыми білімнің нәтижесін берсе, “КОНЦЕПТ” сөздіктегі мағынасымен қатар, “алғашқы формасы” (этимологиясы), басты тарихи белгілерін,мазмұн тарихын, қазіргі заман ассоциациясын, бағалау модусын” жинақтаған көп қабатты құрылым. Демек, концепті ұғымдық ақпараттан басқа психологиялық, этимологиялық, прагматикалық, мәдени ақпараттарды да білдіреді.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14 ЛЕКЦИЯ: </a:t>
            </a:r>
            <a:r>
              <a:rPr lang="kk-KZ" dirty="0" smtClean="0"/>
              <a:t>Прагматика – семиотиканың бір бөлімі.</a:t>
            </a:r>
            <a:r>
              <a:rPr lang="kk-KZ" b="1" dirty="0" smtClean="0"/>
              <a:t> </a:t>
            </a:r>
            <a:endParaRPr lang="ru-RU" dirty="0"/>
          </a:p>
        </p:txBody>
      </p:sp>
      <p:sp>
        <p:nvSpPr>
          <p:cNvPr id="3" name="Содержимое 2"/>
          <p:cNvSpPr>
            <a:spLocks noGrp="1"/>
          </p:cNvSpPr>
          <p:nvPr>
            <p:ph idx="1"/>
          </p:nvPr>
        </p:nvSpPr>
        <p:spPr/>
        <p:txBody>
          <a:bodyPr>
            <a:normAutofit fontScale="55000" lnSpcReduction="20000"/>
          </a:bodyPr>
          <a:lstStyle/>
          <a:p>
            <a:r>
              <a:rPr lang="kk-KZ" b="1" dirty="0" smtClean="0"/>
              <a:t>1. Прагматика теориясының пәні, нысаны, мақсаты мен міндеттері.</a:t>
            </a:r>
          </a:p>
          <a:p>
            <a:r>
              <a:rPr lang="kk-KZ" b="1" dirty="0" smtClean="0"/>
              <a:t>2. Прагматиканың тіл білімі саласын ретінде қалыптасуы.</a:t>
            </a:r>
          </a:p>
          <a:p>
            <a:r>
              <a:rPr lang="kk-KZ" b="1" dirty="0" smtClean="0"/>
              <a:t>3. Прагматиканың ішкі бөлімдері. </a:t>
            </a:r>
          </a:p>
          <a:p>
            <a:r>
              <a:rPr lang="kk-KZ" b="1" dirty="0" smtClean="0"/>
              <a:t>4. Прагмалингвистиканың ғылыми қағидалары.</a:t>
            </a:r>
            <a:endParaRPr lang="ru-RU" dirty="0" smtClean="0"/>
          </a:p>
          <a:p>
            <a:r>
              <a:rPr lang="kk-KZ" dirty="0" smtClean="0"/>
              <a:t>      Тіл білімі ғылымынындағы семиотиканың бір  саласы болып табылатын прагматика таңба және интерпретатор арасындағы қатынасты қарастырады, яғни сөйлеуші-субьект, адресат және олардың сөйлеу актісі процесіндегі тілдік әрекетіне байланысты мәселелерді зерттейді, бұл орайда «прагматиканы тілдік бірліктерді адамға ықпал етуші таңба ретінде қарастыратын тіл білімінің саласы деп тануға болады», - дейді Э.Д.С.</a:t>
            </a:r>
            <a:endParaRPr lang="ru-RU" dirty="0" smtClean="0"/>
          </a:p>
          <a:p>
            <a:r>
              <a:rPr lang="kk-KZ" dirty="0" smtClean="0"/>
              <a:t>     Прагматика туралы 1938 ж. Ч.Моррис анықтама берді (грек т-нде «pragma» - іс, әрекет мағ.). Бүгінгі күні прагматика аясында тіл мен қарым-қатынастың когнитивтік, әлеуметтік және мәдени тұрғыдағы зерттеулері енеді. Прагматика түрлі ғылымдардың (когнитивтік л., сөйлеу актілерінің теориясы, тіл мәдениеті, семантика т.с.с.) теориялары мен әдістерін пайдаланатындықтан пәнаралық сала болып табылады. </a:t>
            </a:r>
            <a:endParaRPr lang="ru-RU"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14 ЛЕКЦИЯ: </a:t>
            </a:r>
            <a:r>
              <a:rPr lang="kk-KZ" dirty="0" smtClean="0"/>
              <a:t>Прагматика – семиотиканың бір бөлімі</a:t>
            </a:r>
            <a:endParaRPr lang="ru-RU" dirty="0"/>
          </a:p>
        </p:txBody>
      </p:sp>
      <p:sp>
        <p:nvSpPr>
          <p:cNvPr id="3" name="Содержимое 2"/>
          <p:cNvSpPr>
            <a:spLocks noGrp="1"/>
          </p:cNvSpPr>
          <p:nvPr>
            <p:ph idx="1"/>
          </p:nvPr>
        </p:nvSpPr>
        <p:spPr/>
        <p:txBody>
          <a:bodyPr>
            <a:normAutofit fontScale="62500" lnSpcReduction="20000"/>
          </a:bodyPr>
          <a:lstStyle/>
          <a:p>
            <a:r>
              <a:rPr lang="kk-KZ" dirty="0" smtClean="0"/>
              <a:t>И.П.Сусовтың айтуынша, прагматиканың пайда болуында Де Соссюрдің таңбаны тек таңбаланушының ажырамас бірлігі ретінде қарастырған және коммуникант пен таңбаланушы обьектіге мән беруді жоққа шығаратын диадикалық моделі емес, Чарльз Пирстің триадикалық моделі – тілдік процесті таңба, таңбаланушы обьекті және интерпретант арасындағы қатынаста қарастыру керек деген моделі мен Чарльз Морристің бес компонентті моделі (десигнат пен интерпретант) ерекше орын алады. Бұл екі модель де тілдегі адам факторына сүйенеді. Пирстің пікірінше, обьекті туралы дәлме-дәл түсінік алу үшін оның тілдегі барлық практикалық қолданысын қарастыру керек. Ю.С.Степанов прагматика термині бұрынырақта «деректерге, адам ісіне негізделген» дегенді білдірсе, қазір «практикалық, б.б. мақсатқа жетуде тиімді» дегенді білдіреді, - дейді. Сөйтіп, Ч.Пирс таңбаның жалпы теориясында субьект факторының практикалық және коммуникативтік әрекетін де есепке алуды аңғартты. </a:t>
            </a:r>
            <a:endParaRPr lang="ru-RU" dirty="0" smtClean="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14 ЛЕКЦИЯ: </a:t>
            </a:r>
            <a:r>
              <a:rPr lang="kk-KZ" dirty="0" smtClean="0"/>
              <a:t>Прагматика – семиотиканың бір бөлімі</a:t>
            </a:r>
            <a:endParaRPr lang="ru-RU" dirty="0"/>
          </a:p>
        </p:txBody>
      </p:sp>
      <p:sp>
        <p:nvSpPr>
          <p:cNvPr id="3" name="Содержимое 2"/>
          <p:cNvSpPr>
            <a:spLocks noGrp="1"/>
          </p:cNvSpPr>
          <p:nvPr>
            <p:ph idx="1"/>
          </p:nvPr>
        </p:nvSpPr>
        <p:spPr/>
        <p:txBody>
          <a:bodyPr>
            <a:normAutofit fontScale="62500" lnSpcReduction="20000"/>
          </a:bodyPr>
          <a:lstStyle/>
          <a:p>
            <a:r>
              <a:rPr lang="kk-KZ" dirty="0" smtClean="0"/>
              <a:t>Пирстің теориясына сәйкес таңба үш мүшелік қатынаста көрінеді: 1) таңба; таңбалық құрал, яғни қандай-да бір өлшем (некая величина), физикалық табиғаты бар және өзіне бір нәрсені орналастыра алады; 2) осы таңбадан туған басқа таңба, яғни интерпретатордың санасында туған және бірінші таңбаның интерпретанты ретінде анықталатын таңба (Потебня – таңбаның сыртқы және ішкі мазмұны туралы); 3) таңбамен танылған обьект. </a:t>
            </a:r>
            <a:endParaRPr lang="ru-RU" dirty="0" smtClean="0"/>
          </a:p>
          <a:p>
            <a:r>
              <a:rPr lang="kk-KZ" dirty="0" smtClean="0"/>
              <a:t>      Сөйлеушінің обьектіге қатысы және оның сөйлеу мәнері; ақиқаттылық, обьективтілік, тілінің төселуі, сөйлеу актісінің шынайылығы я алдамшылық сипаты, әлеуметтік ортаға икемделуі, тыңдарманның әлеуметтік мәртебесі, тыңдарманның тілдік интерпретациясы т.б. субьекті факторымен байланысты. </a:t>
            </a:r>
            <a:endParaRPr lang="ru-RU" dirty="0" smtClean="0"/>
          </a:p>
          <a:p>
            <a:r>
              <a:rPr lang="kk-KZ" dirty="0" smtClean="0"/>
              <a:t>        Сөйтіп, таңба процесі үштік өлшем жүйесінде қарастырылады: 1) семантика – таңбаның обьектіге қатынасы; 2) синтактика – таңбалардың бір-бірімен формалды қатынасы; 3) прагматика – таңба мен интерпретатордың қатынасы.  </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2 дәріс. Лингвистикадағы әдіс теориясының жалпы мәселелері</a:t>
            </a:r>
            <a:endParaRPr lang="ru-RU" dirty="0"/>
          </a:p>
        </p:txBody>
      </p:sp>
      <p:sp>
        <p:nvSpPr>
          <p:cNvPr id="3" name="Содержимое 2"/>
          <p:cNvSpPr>
            <a:spLocks noGrp="1"/>
          </p:cNvSpPr>
          <p:nvPr>
            <p:ph idx="1"/>
          </p:nvPr>
        </p:nvSpPr>
        <p:spPr/>
        <p:txBody>
          <a:bodyPr>
            <a:normAutofit fontScale="62500" lnSpcReduction="20000"/>
          </a:bodyPr>
          <a:lstStyle/>
          <a:p>
            <a:r>
              <a:rPr lang="kk-KZ" dirty="0" smtClean="0"/>
              <a:t> </a:t>
            </a:r>
            <a:r>
              <a:rPr lang="kk-KZ" dirty="0"/>
              <a:t>Лингвистикалық зерттеулердегі әдіс, әдістеме, әдіснама түсініктері</a:t>
            </a:r>
            <a:r>
              <a:rPr lang="kk-KZ" dirty="0" smtClean="0"/>
              <a:t>.</a:t>
            </a:r>
          </a:p>
          <a:p>
            <a:r>
              <a:rPr lang="kk-KZ" dirty="0" smtClean="0"/>
              <a:t>Жалпы (философиялық) және жеке әдістемелер.</a:t>
            </a:r>
          </a:p>
          <a:p>
            <a:r>
              <a:rPr lang="kk-KZ" dirty="0" smtClean="0"/>
              <a:t>Лингвистикалық зерттеулердің принциптері. </a:t>
            </a:r>
          </a:p>
          <a:p>
            <a:r>
              <a:rPr lang="kk-KZ" dirty="0" smtClean="0"/>
              <a:t>Лингвистиканың әдістері мен тәсілдері. </a:t>
            </a:r>
            <a:endParaRPr lang="ru-RU" dirty="0" smtClean="0"/>
          </a:p>
          <a:p>
            <a:r>
              <a:rPr lang="kk-KZ" dirty="0" smtClean="0"/>
              <a:t>Р. Декарт (1596-1650) “Трактаты о методе”.</a:t>
            </a:r>
          </a:p>
          <a:p>
            <a:r>
              <a:rPr lang="kk-KZ" dirty="0" smtClean="0"/>
              <a:t>Әдістеме – таным қағидаларының жиынтығы.</a:t>
            </a:r>
          </a:p>
          <a:p>
            <a:r>
              <a:rPr lang="kk-KZ" dirty="0" smtClean="0"/>
              <a:t>Лингвистикадағы негізгі әдістемелік бағыттар: тарихи – жүйелілік; логикалық (салыстыру, талдау, синтез)- эксперименталды; индуктивті – дедуктивті т.б. </a:t>
            </a:r>
            <a:endParaRPr lang="ru-RU" dirty="0" smtClean="0"/>
          </a:p>
          <a:p>
            <a:r>
              <a:rPr lang="kk-KZ" dirty="0" smtClean="0"/>
              <a:t>Лингвистикалық зерттеулердің принциптері – бұл әлемдегі объективті құбылыс ретіндегі тілді өзіне тән ерекшеліктерін ескере отырып, сол уақыттағы тіл туралы лингвистикалық теорияға қол жеткізу жолындағы жалпы қағидалардың жалпы бағыттары:</a:t>
            </a:r>
          </a:p>
          <a:p>
            <a:r>
              <a:rPr lang="kk-KZ" dirty="0" smtClean="0"/>
              <a:t> синхрония – диахрониялық;</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15 ЛЕКЦИЯ: </a:t>
            </a:r>
            <a:r>
              <a:rPr lang="kk-KZ" dirty="0" smtClean="0"/>
              <a:t>Прагматикалық пресуппозиция</a:t>
            </a:r>
            <a:endParaRPr lang="ru-RU" dirty="0"/>
          </a:p>
        </p:txBody>
      </p:sp>
      <p:sp>
        <p:nvSpPr>
          <p:cNvPr id="3" name="Содержимое 2"/>
          <p:cNvSpPr>
            <a:spLocks noGrp="1"/>
          </p:cNvSpPr>
          <p:nvPr>
            <p:ph idx="1"/>
          </p:nvPr>
        </p:nvSpPr>
        <p:spPr/>
        <p:txBody>
          <a:bodyPr>
            <a:normAutofit fontScale="55000" lnSpcReduction="20000"/>
          </a:bodyPr>
          <a:lstStyle/>
          <a:p>
            <a:r>
              <a:rPr lang="kk-KZ" dirty="0" smtClean="0"/>
              <a:t>Пресуппозиция түсінігі.</a:t>
            </a:r>
          </a:p>
          <a:p>
            <a:r>
              <a:rPr lang="kk-KZ" dirty="0" smtClean="0"/>
              <a:t>Пресуппозиция семантикалық құбылыс па, логикалық құбылыс па?</a:t>
            </a:r>
          </a:p>
          <a:p>
            <a:r>
              <a:rPr lang="kk-KZ" dirty="0" smtClean="0"/>
              <a:t>Пресуппозицияның түрлері: лингвистикалық және прагматикалық пресуп-р</a:t>
            </a:r>
          </a:p>
          <a:p>
            <a:r>
              <a:rPr lang="kk-KZ" dirty="0" smtClean="0"/>
              <a:t>Прагматика саласына енетін құбылыстардың бірі – прес-я. Прес-яны прагмтикада қарастырудың себебі: 1) прес-я сөйленіс семантикасынан анықталатын шындық, ақиқат ұғымына негізделеді (- Терезені жап! Яғни терезенің ашық тұрғаны ақиқат). 2) прес-яны ойдың сыңары ретінде қарастырсақ, оны модальдылық тұрғысынан зерттеу керек (- Жаңбыр жауып жатыр! сөйленісі екі тұрғыда айтылуы мүмкін: жағымды, жағымсыз), яғни прагматика нысаны ретінде қарастыруға негіз болады. Прес-ны 1892 ж. Г.Фреге ашты, жарты ғасырдан кейін П.Стросон қайта енгізіп, дамытты. П-я – бұл семантикалық салдардың ерекше бір түрі, ол логикалық салдармен сәйкес келмейді. Егер Р – Sтің салдары болса, және S ақиқат болса, Р-ның да ақиқат болғаны. – Терезенің алдында тұрған адам – менің танысым – яғни терезенің алдында 1 адам ғана тұрғанын болжаймыз. Пр-я логикалық салдардан контрапозиция заңдарына бағынуымен ерекшеленеді. М., Иван Марияға үйленген фразасы пр-яға жатпайды. Ал егер Мария – Иванның әйелі десе, пре-я Иванның үйленгенінің анықталуы. Сондықтан пр-я семантиканың салдары болып таб.</a:t>
            </a:r>
            <a:endParaRPr lang="ru-RU" dirty="0" smtClean="0"/>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15 ЛЕКЦИЯ: </a:t>
            </a:r>
            <a:r>
              <a:rPr lang="kk-KZ" dirty="0" smtClean="0"/>
              <a:t>Прагматикалық пресуппозиция</a:t>
            </a:r>
            <a:endParaRPr lang="ru-RU" dirty="0"/>
          </a:p>
        </p:txBody>
      </p:sp>
      <p:sp>
        <p:nvSpPr>
          <p:cNvPr id="3" name="Содержимое 2"/>
          <p:cNvSpPr>
            <a:spLocks noGrp="1"/>
          </p:cNvSpPr>
          <p:nvPr>
            <p:ph idx="1"/>
          </p:nvPr>
        </p:nvSpPr>
        <p:spPr/>
        <p:txBody>
          <a:bodyPr>
            <a:normAutofit fontScale="62500" lnSpcReduction="20000"/>
          </a:bodyPr>
          <a:lstStyle/>
          <a:p>
            <a:r>
              <a:rPr lang="kk-KZ" dirty="0" smtClean="0"/>
              <a:t>Пр-я негізінде сөйлем мазмұнынан сөйлеу актісінде иллокутивтік функцияда жұмсалуға тиісті сыңарды анықтап, оны іс-әрекетке шақыру, міндеттеу т.б. мәндерді анықтауға болады. – Есікті жап! Сөйленісі оның ашық тұрғанын меңзесе, «Есік ашық» фразасы б.б. әрекетке шақырады.</a:t>
            </a:r>
            <a:endParaRPr lang="ru-RU" dirty="0" smtClean="0"/>
          </a:p>
          <a:p>
            <a:r>
              <a:rPr lang="kk-KZ" dirty="0" smtClean="0"/>
              <a:t>Ф.Кифер пресуппо-ң түрлерін ажыратты. Ол прес-ң </a:t>
            </a:r>
            <a:r>
              <a:rPr lang="kk-KZ" b="1" dirty="0" smtClean="0"/>
              <a:t>экзистенционалды</a:t>
            </a:r>
            <a:r>
              <a:rPr lang="kk-KZ" dirty="0" smtClean="0"/>
              <a:t> деген түрін референциямен, сөздің шындық өмірде денотатының болуын, айтылған байымдаудың шынайылығынне жалғандығын жоққа шығару арқылы дәлелдейді. Бұл формалды логиканың заңдылықтарымен байланысты. – Арал теңізі суға толды. – ешқандай коммуникативтік мақсатты орындай алмайды, себ. ол – жалған, шындыққа сәйкес емес, мұнда Арал сөзінің референциясы болғанымен, пропозициясы жалған. Оны дәлелдейтін сөйлеушінің білім қоры. Прес-я тур. зерт-де сөйлем мағынасы оның құрамындағы сөздердің денотаттық мағыналарын ғана емес, оның өзіне тән сөйлемдік денотаты – шынайылықтың берілуінен тұратынын дәлелдеу басты орында. </a:t>
            </a:r>
            <a:endParaRPr lang="ru-RU" dirty="0" smtClean="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15 ЛЕКЦИЯ: </a:t>
            </a:r>
            <a:r>
              <a:rPr lang="kk-KZ" dirty="0" smtClean="0"/>
              <a:t>Прагматикалық пресуппозиция</a:t>
            </a:r>
            <a:endParaRPr lang="ru-RU" dirty="0"/>
          </a:p>
        </p:txBody>
      </p:sp>
      <p:sp>
        <p:nvSpPr>
          <p:cNvPr id="3" name="Содержимое 2"/>
          <p:cNvSpPr>
            <a:spLocks noGrp="1"/>
          </p:cNvSpPr>
          <p:nvPr>
            <p:ph idx="1"/>
          </p:nvPr>
        </p:nvSpPr>
        <p:spPr/>
        <p:txBody>
          <a:bodyPr>
            <a:normAutofit fontScale="55000" lnSpcReduction="20000"/>
          </a:bodyPr>
          <a:lstStyle/>
          <a:p>
            <a:r>
              <a:rPr lang="kk-KZ" b="1" dirty="0" smtClean="0"/>
              <a:t>Лингвистикалық пре-я</a:t>
            </a:r>
            <a:r>
              <a:rPr lang="kk-KZ" dirty="0" smtClean="0"/>
              <a:t> қолданысқа түскен тіл бірліктерін түсінуге, қабылдауға сыйымды ететін шарттар. М., - Ұйқысыз жүрген адамның аранын ашады екен. Дәмді нең бар? 1) Бір тақырыпқа ұйымдасқан. 2) екінші сөйлесімнің айтылуына 1-сөйлесімнің мазмұны пресуп-я болады. 3) «Дәмді» сөзі жасырын мәнге ие. 4) прагм-қ прес-я «нең бар?» обьективті шарт, яғни сөйлеу актісі тамақ беруге мүмкіндігі бар жерде жүзеге асқан. </a:t>
            </a:r>
            <a:endParaRPr lang="ru-RU" dirty="0" smtClean="0"/>
          </a:p>
          <a:p>
            <a:r>
              <a:rPr lang="kk-KZ" b="1" dirty="0" smtClean="0"/>
              <a:t>Прагматикалық прес-я</a:t>
            </a:r>
            <a:r>
              <a:rPr lang="kk-KZ" dirty="0" smtClean="0"/>
              <a:t> сөйлеу жағдаятының сөйлесім мазмұны мен құрылымында көрінуі болып таб. М., - Бұл жақта суық ерте түскен бе, қалай? Кәдімгідей күзгі қара суықтың ызғары сезіледі. Осы сөйлеу актілерінен келесі праг-қ прес-ды теруге болады: 1) сөйлеуші басқа жерден келген; 2) сөйлеуші ауа райы жағдайынан хабарсыз. Ол қатты тоңған; 3) сөйлеушінің мақсаты жылы киім сұрау болуы мүмкін.</a:t>
            </a:r>
            <a:endParaRPr lang="ru-RU" dirty="0" smtClean="0"/>
          </a:p>
          <a:p>
            <a:r>
              <a:rPr lang="kk-KZ" dirty="0" smtClean="0"/>
              <a:t>Сөйлесім мазмұнында екі деңгейді анықтауға болады: 1. сөйлесім пресуппозициясы; 2) сөйлесімнен тыс прес-я (сөйлесімді дұрыс түсінуге мүмкіндік беретін подтекст және мәтін). Прес-я сөйлеу жағдаятынан әлдеқайда кең (Мария – Иванның әйелі), бірақ б.б. дәрежеде сөйлеу жағдаятына тәуелді (есікті жап н/се Бұл жақта суық ерте түскен бе, қалай?).  </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2 дәріс. Лингвистикадағы әдіс теориясының жалпы мәселелері</a:t>
            </a:r>
            <a:endParaRPr lang="ru-RU" dirty="0"/>
          </a:p>
        </p:txBody>
      </p:sp>
      <p:sp>
        <p:nvSpPr>
          <p:cNvPr id="3" name="Содержимое 2"/>
          <p:cNvSpPr>
            <a:spLocks noGrp="1"/>
          </p:cNvSpPr>
          <p:nvPr>
            <p:ph idx="1"/>
          </p:nvPr>
        </p:nvSpPr>
        <p:spPr/>
        <p:txBody>
          <a:bodyPr>
            <a:normAutofit fontScale="77500" lnSpcReduction="20000"/>
          </a:bodyPr>
          <a:lstStyle/>
          <a:p>
            <a:r>
              <a:rPr lang="kk-KZ" dirty="0" smtClean="0"/>
              <a:t>Интралингвистикалық – интерлингвистикалық тұрғы;</a:t>
            </a:r>
          </a:p>
          <a:p>
            <a:r>
              <a:rPr lang="kk-KZ" dirty="0" smtClean="0"/>
              <a:t>Микролингвистикалық – макролингвистикалық тұрғы;</a:t>
            </a:r>
          </a:p>
          <a:p>
            <a:r>
              <a:rPr lang="kk-KZ" dirty="0" smtClean="0"/>
              <a:t>Семасиологиялық – ономасиологиялық тұрғы;</a:t>
            </a:r>
          </a:p>
          <a:p>
            <a:r>
              <a:rPr lang="kk-KZ" dirty="0" smtClean="0"/>
              <a:t>Логикалық – эксперименталды тұрғы;</a:t>
            </a:r>
          </a:p>
          <a:p>
            <a:r>
              <a:rPr lang="kk-KZ" dirty="0" smtClean="0"/>
              <a:t>Функционалды тұрғы;</a:t>
            </a:r>
          </a:p>
          <a:p>
            <a:r>
              <a:rPr lang="kk-KZ" dirty="0" smtClean="0"/>
              <a:t>Антропоорталықтанған тұрғы.</a:t>
            </a:r>
          </a:p>
          <a:p>
            <a:r>
              <a:rPr lang="kk-KZ" dirty="0" smtClean="0"/>
              <a:t>Ұсынылатын әдебиеттер:</a:t>
            </a:r>
            <a:endParaRPr lang="ru-RU" dirty="0" smtClean="0"/>
          </a:p>
          <a:p>
            <a:r>
              <a:rPr lang="kk-KZ" dirty="0" smtClean="0"/>
              <a:t>Карлинский А.Е. Принципы, методы и приемы лингвистических исследований. – Алматы, 2003.</a:t>
            </a:r>
            <a:endParaRPr lang="ru-RU" dirty="0" smtClean="0"/>
          </a:p>
          <a:p>
            <a:r>
              <a:rPr lang="kk-KZ" dirty="0" smtClean="0"/>
              <a:t>Тіл білімінің сөздігі. – Алматы, 2000.</a:t>
            </a:r>
            <a:endParaRPr lang="ru-RU" dirty="0" smtClean="0"/>
          </a:p>
          <a:p>
            <a:r>
              <a:rPr lang="kk-KZ" dirty="0" smtClean="0"/>
              <a:t>Лингвистический энциоклопедический словрь. – М., 1993.</a:t>
            </a:r>
            <a:endParaRPr lang="ru-RU" dirty="0" smtClean="0"/>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3 дәріс. Негізгі лингвистикалық парадигмалар ұстанымдары</a:t>
            </a:r>
            <a:endParaRPr lang="ru-RU" dirty="0"/>
          </a:p>
        </p:txBody>
      </p:sp>
      <p:sp>
        <p:nvSpPr>
          <p:cNvPr id="3" name="Содержимое 2"/>
          <p:cNvSpPr>
            <a:spLocks noGrp="1"/>
          </p:cNvSpPr>
          <p:nvPr>
            <p:ph idx="1"/>
          </p:nvPr>
        </p:nvSpPr>
        <p:spPr/>
        <p:txBody>
          <a:bodyPr>
            <a:normAutofit fontScale="92500"/>
          </a:bodyPr>
          <a:lstStyle/>
          <a:p>
            <a:r>
              <a:rPr lang="kk-KZ" dirty="0" smtClean="0"/>
              <a:t>Антропоорталықтану</a:t>
            </a:r>
            <a:r>
              <a:rPr lang="kk-KZ" dirty="0"/>
              <a:t>,  экспансионизм, функционализм, экспланаторлық, семантикоорталықтану, мәтіндік орталықтану</a:t>
            </a:r>
            <a:r>
              <a:rPr lang="kk-KZ" dirty="0" smtClean="0"/>
              <a:t>.</a:t>
            </a:r>
          </a:p>
          <a:p>
            <a:r>
              <a:rPr lang="ru-RU" b="1" dirty="0" err="1" smtClean="0"/>
              <a:t>Экспланаторлық </a:t>
            </a:r>
            <a:r>
              <a:rPr lang="ru-RU" dirty="0" smtClean="0"/>
              <a:t>– </a:t>
            </a:r>
            <a:r>
              <a:rPr lang="kk-KZ" dirty="0" smtClean="0"/>
              <a:t>бұл тіл деректерін сипаттау ғана емес, сондай-ақ ол құбылыстарға түсінік те бере алу. Сипаттау тілдік нысандардың құрылымы мен семантикасын ұғындыруға бағытталған, ал түсіндіру олардың қызмет ету ерекшеліктерін ашуға бағытталады. </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3 дәріс. Негізгі лингвистикалық парадигмалар ұстанымдары</a:t>
            </a: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Экспансионизм.</a:t>
            </a:r>
            <a:r>
              <a:rPr lang="ru-RU" dirty="0" smtClean="0"/>
              <a:t> </a:t>
            </a:r>
            <a:r>
              <a:rPr lang="ru-RU" dirty="0" err="1" smtClean="0"/>
              <a:t>Лингвистикалық</a:t>
            </a:r>
            <a:r>
              <a:rPr lang="ru-RU" dirty="0" smtClean="0"/>
              <a:t> экспансия </a:t>
            </a:r>
            <a:r>
              <a:rPr lang="ru-RU" dirty="0" err="1" smtClean="0"/>
              <a:t>дәстүрлі</a:t>
            </a:r>
            <a:r>
              <a:rPr lang="ru-RU" dirty="0" smtClean="0"/>
              <a:t> </a:t>
            </a:r>
            <a:r>
              <a:rPr lang="ru-RU" dirty="0" err="1" smtClean="0"/>
              <a:t>мәселелерді</a:t>
            </a:r>
            <a:r>
              <a:rPr lang="ru-RU" dirty="0" smtClean="0"/>
              <a:t> </a:t>
            </a:r>
            <a:r>
              <a:rPr lang="ru-RU" dirty="0" err="1" smtClean="0"/>
              <a:t>жаңа</a:t>
            </a:r>
            <a:r>
              <a:rPr lang="ru-RU" dirty="0" smtClean="0"/>
              <a:t> </a:t>
            </a:r>
            <a:r>
              <a:rPr lang="ru-RU" dirty="0" err="1" smtClean="0"/>
              <a:t>ұстаным</a:t>
            </a:r>
            <a:r>
              <a:rPr lang="ru-RU" dirty="0" smtClean="0"/>
              <a:t> </a:t>
            </a:r>
            <a:r>
              <a:rPr lang="ru-RU" dirty="0" err="1" smtClean="0"/>
              <a:t>тұрғысынан</a:t>
            </a:r>
            <a:r>
              <a:rPr lang="ru-RU" dirty="0" smtClean="0"/>
              <a:t> </a:t>
            </a:r>
            <a:r>
              <a:rPr lang="ru-RU" dirty="0" err="1" smtClean="0"/>
              <a:t>зерттеуде</a:t>
            </a:r>
            <a:r>
              <a:rPr lang="ru-RU" dirty="0" smtClean="0"/>
              <a:t> </a:t>
            </a:r>
            <a:r>
              <a:rPr lang="ru-RU" dirty="0" err="1" smtClean="0"/>
              <a:t>жаңа</a:t>
            </a:r>
            <a:r>
              <a:rPr lang="ru-RU" dirty="0" smtClean="0"/>
              <a:t> </a:t>
            </a:r>
            <a:r>
              <a:rPr lang="ru-RU" dirty="0" err="1" smtClean="0"/>
              <a:t>нысандардың</a:t>
            </a:r>
            <a:r>
              <a:rPr lang="ru-RU" dirty="0" smtClean="0"/>
              <a:t> </a:t>
            </a:r>
            <a:r>
              <a:rPr lang="ru-RU" dirty="0" err="1" smtClean="0"/>
              <a:t>пайда</a:t>
            </a:r>
            <a:r>
              <a:rPr lang="ru-RU" dirty="0" smtClean="0"/>
              <a:t> </a:t>
            </a:r>
            <a:r>
              <a:rPr lang="ru-RU" dirty="0" err="1" smtClean="0"/>
              <a:t>болуымен</a:t>
            </a:r>
            <a:r>
              <a:rPr lang="ru-RU" dirty="0" smtClean="0"/>
              <a:t> </a:t>
            </a:r>
            <a:r>
              <a:rPr lang="ru-RU" dirty="0" err="1" smtClean="0"/>
              <a:t>анықталады</a:t>
            </a:r>
            <a:r>
              <a:rPr lang="ru-RU" dirty="0" smtClean="0"/>
              <a:t>. </a:t>
            </a:r>
            <a:r>
              <a:rPr lang="ru-RU" dirty="0" err="1" smtClean="0"/>
              <a:t>Экспансионистік</a:t>
            </a:r>
            <a:r>
              <a:rPr lang="ru-RU" dirty="0" smtClean="0"/>
              <a:t> </a:t>
            </a:r>
            <a:r>
              <a:rPr lang="ru-RU" dirty="0" err="1" smtClean="0"/>
              <a:t>қағидалардың</a:t>
            </a:r>
            <a:r>
              <a:rPr lang="ru-RU" dirty="0" smtClean="0"/>
              <a:t> </a:t>
            </a:r>
            <a:r>
              <a:rPr lang="ru-RU" dirty="0" err="1" smtClean="0"/>
              <a:t>күшеюі</a:t>
            </a:r>
            <a:r>
              <a:rPr lang="ru-RU" dirty="0" smtClean="0"/>
              <a:t> </a:t>
            </a:r>
            <a:r>
              <a:rPr lang="ru-RU" dirty="0" err="1" smtClean="0"/>
              <a:t>лингвистикалық</a:t>
            </a:r>
            <a:r>
              <a:rPr lang="ru-RU" dirty="0" smtClean="0"/>
              <a:t> </a:t>
            </a:r>
            <a:r>
              <a:rPr lang="ru-RU" dirty="0" err="1" smtClean="0"/>
              <a:t>зерттеулер</a:t>
            </a:r>
            <a:r>
              <a:rPr lang="ru-RU" dirty="0" smtClean="0"/>
              <a:t> </a:t>
            </a:r>
            <a:r>
              <a:rPr lang="ru-RU" dirty="0" err="1" smtClean="0"/>
              <a:t>саласының</a:t>
            </a:r>
            <a:r>
              <a:rPr lang="ru-RU" dirty="0" smtClean="0"/>
              <a:t> </a:t>
            </a:r>
            <a:r>
              <a:rPr lang="ru-RU" dirty="0" err="1" smtClean="0"/>
              <a:t>кеңеюінде</a:t>
            </a:r>
            <a:r>
              <a:rPr lang="ru-RU" dirty="0" smtClean="0"/>
              <a:t> – </a:t>
            </a:r>
            <a:r>
              <a:rPr lang="ru-RU" dirty="0" err="1" smtClean="0"/>
              <a:t>басқа</a:t>
            </a:r>
            <a:r>
              <a:rPr lang="ru-RU" dirty="0" smtClean="0"/>
              <a:t> </a:t>
            </a:r>
            <a:r>
              <a:rPr lang="ru-RU" dirty="0" err="1" smtClean="0"/>
              <a:t>ғылымдарға</a:t>
            </a:r>
            <a:r>
              <a:rPr lang="ru-RU" dirty="0" smtClean="0"/>
              <a:t> (</a:t>
            </a:r>
            <a:r>
              <a:rPr lang="ru-RU" dirty="0" err="1" smtClean="0"/>
              <a:t>мәдениеттану</a:t>
            </a:r>
            <a:r>
              <a:rPr lang="ru-RU" dirty="0" smtClean="0"/>
              <a:t>, </a:t>
            </a:r>
            <a:r>
              <a:rPr lang="ru-RU" dirty="0" err="1" smtClean="0"/>
              <a:t>әлеуметтану</a:t>
            </a:r>
            <a:r>
              <a:rPr lang="ru-RU" dirty="0" smtClean="0"/>
              <a:t>, антропология, этнология, психология, </a:t>
            </a:r>
            <a:r>
              <a:rPr lang="ru-RU" dirty="0" err="1" smtClean="0"/>
              <a:t>нейроғылымдары</a:t>
            </a:r>
            <a:r>
              <a:rPr lang="ru-RU" dirty="0" smtClean="0"/>
              <a:t> т.б.) </a:t>
            </a:r>
            <a:r>
              <a:rPr lang="ru-RU" dirty="0" err="1" smtClean="0"/>
              <a:t>шығып</a:t>
            </a:r>
            <a:r>
              <a:rPr lang="ru-RU" dirty="0" smtClean="0"/>
              <a:t>, </a:t>
            </a:r>
            <a:r>
              <a:rPr lang="ru-RU" dirty="0" err="1" smtClean="0"/>
              <a:t>олардың</a:t>
            </a:r>
            <a:r>
              <a:rPr lang="ru-RU" dirty="0" smtClean="0"/>
              <a:t> </a:t>
            </a:r>
            <a:r>
              <a:rPr lang="ru-RU" dirty="0" err="1" smtClean="0"/>
              <a:t>мәліметтерін</a:t>
            </a:r>
            <a:r>
              <a:rPr lang="ru-RU" dirty="0" smtClean="0"/>
              <a:t> </a:t>
            </a:r>
            <a:r>
              <a:rPr lang="ru-RU" dirty="0" err="1" smtClean="0"/>
              <a:t>пәрменді</a:t>
            </a:r>
            <a:r>
              <a:rPr lang="ru-RU" dirty="0" smtClean="0"/>
              <a:t> </a:t>
            </a:r>
            <a:r>
              <a:rPr lang="ru-RU" dirty="0" err="1" smtClean="0"/>
              <a:t>қолдануында</a:t>
            </a:r>
            <a:r>
              <a:rPr lang="ru-RU" dirty="0" smtClean="0"/>
              <a:t> </a:t>
            </a:r>
            <a:r>
              <a:rPr lang="ru-RU" dirty="0" err="1" smtClean="0"/>
              <a:t>көрініс</a:t>
            </a:r>
            <a:r>
              <a:rPr lang="ru-RU" dirty="0" smtClean="0"/>
              <a:t> </a:t>
            </a:r>
            <a:r>
              <a:rPr lang="ru-RU" dirty="0" err="1" smtClean="0"/>
              <a:t>береді</a:t>
            </a:r>
            <a:r>
              <a:rPr lang="ru-RU" dirty="0" smtClean="0"/>
              <a:t>.</a:t>
            </a:r>
          </a:p>
          <a:p>
            <a:r>
              <a:rPr lang="ru-RU" dirty="0" smtClean="0"/>
              <a:t> </a:t>
            </a:r>
            <a:r>
              <a:rPr lang="ru-RU" b="1" dirty="0" smtClean="0"/>
              <a:t>Функционализм.</a:t>
            </a:r>
            <a:r>
              <a:rPr lang="ru-RU" dirty="0" smtClean="0"/>
              <a:t>  </a:t>
            </a:r>
            <a:r>
              <a:rPr lang="ru-RU" dirty="0" err="1" smtClean="0"/>
              <a:t>Тілді</a:t>
            </a:r>
            <a:r>
              <a:rPr lang="ru-RU" dirty="0" smtClean="0"/>
              <a:t> </a:t>
            </a:r>
            <a:r>
              <a:rPr lang="ru-RU" dirty="0" err="1" smtClean="0"/>
              <a:t>әрекет үстінде зерттеу</a:t>
            </a:r>
            <a:r>
              <a:rPr lang="ru-RU" dirty="0" smtClean="0"/>
              <a:t>. </a:t>
            </a:r>
            <a:r>
              <a:rPr lang="ru-RU" dirty="0" err="1" smtClean="0"/>
              <a:t>Бұл ғылыми </a:t>
            </a:r>
            <a:r>
              <a:rPr lang="ru-RU" dirty="0" smtClean="0"/>
              <a:t>парадигма </a:t>
            </a:r>
            <a:r>
              <a:rPr lang="ru-RU" dirty="0" err="1" smtClean="0"/>
              <a:t>тән ұстаным </a:t>
            </a:r>
            <a:r>
              <a:rPr lang="ru-RU" dirty="0" smtClean="0"/>
              <a:t>– </a:t>
            </a:r>
            <a:r>
              <a:rPr lang="ru-RU" dirty="0" err="1" smtClean="0"/>
              <a:t>тілдің ішкі</a:t>
            </a:r>
            <a:r>
              <a:rPr lang="ru-RU" dirty="0" smtClean="0"/>
              <a:t> </a:t>
            </a:r>
            <a:r>
              <a:rPr lang="ru-RU" dirty="0" err="1" smtClean="0"/>
              <a:t>жүйесі </a:t>
            </a:r>
            <a:r>
              <a:rPr lang="ru-RU" dirty="0" smtClean="0"/>
              <a:t>мен </a:t>
            </a:r>
            <a:r>
              <a:rPr lang="ru-RU" dirty="0" err="1" smtClean="0"/>
              <a:t>механизмі</a:t>
            </a:r>
            <a:r>
              <a:rPr lang="ru-RU" dirty="0" smtClean="0"/>
              <a:t> </a:t>
            </a:r>
            <a:r>
              <a:rPr lang="ru-RU" dirty="0" err="1" smtClean="0"/>
              <a:t>оның қызметі барысындағы </a:t>
            </a:r>
            <a:r>
              <a:rPr lang="ru-RU" dirty="0" smtClean="0"/>
              <a:t>Адам </a:t>
            </a:r>
            <a:r>
              <a:rPr lang="ru-RU" dirty="0" err="1" smtClean="0"/>
              <a:t>танымымен</a:t>
            </a:r>
            <a:r>
              <a:rPr lang="ru-RU" dirty="0" smtClean="0"/>
              <a:t> </a:t>
            </a:r>
            <a:r>
              <a:rPr lang="ru-RU" dirty="0" err="1" smtClean="0"/>
              <a:t>сәйкес қарастырылуы тиіс</a:t>
            </a:r>
            <a:r>
              <a:rPr lang="ru-RU" dirty="0" smtClean="0"/>
              <a:t>.  </a:t>
            </a:r>
            <a:r>
              <a:rPr lang="ru-RU" dirty="0" err="1" smtClean="0"/>
              <a:t>Әрбір тілдік</a:t>
            </a:r>
            <a:r>
              <a:rPr lang="ru-RU" dirty="0" smtClean="0"/>
              <a:t> </a:t>
            </a:r>
            <a:r>
              <a:rPr lang="ru-RU" dirty="0" err="1" smtClean="0"/>
              <a:t>құбылысты түсіндіруде </a:t>
            </a:r>
            <a:r>
              <a:rPr lang="ru-RU" dirty="0" smtClean="0"/>
              <a:t>Адам </a:t>
            </a:r>
            <a:r>
              <a:rPr lang="ru-RU" dirty="0" err="1" smtClean="0"/>
              <a:t>факторының тілдегі</a:t>
            </a:r>
            <a:r>
              <a:rPr lang="ru-RU" dirty="0" smtClean="0"/>
              <a:t> </a:t>
            </a:r>
            <a:r>
              <a:rPr lang="ru-RU" dirty="0" err="1" smtClean="0"/>
              <a:t>және тіл</a:t>
            </a:r>
            <a:r>
              <a:rPr lang="ru-RU" dirty="0" smtClean="0"/>
              <a:t> </a:t>
            </a:r>
            <a:r>
              <a:rPr lang="ru-RU" dirty="0" err="1" smtClean="0"/>
              <a:t>тарапынан</a:t>
            </a:r>
            <a:r>
              <a:rPr lang="ru-RU" dirty="0" smtClean="0"/>
              <a:t> </a:t>
            </a:r>
            <a:r>
              <a:rPr lang="ru-RU" dirty="0" err="1" smtClean="0"/>
              <a:t>орындалатын</a:t>
            </a:r>
            <a:r>
              <a:rPr lang="ru-RU" dirty="0" smtClean="0"/>
              <a:t> </a:t>
            </a:r>
            <a:r>
              <a:rPr lang="ru-RU" dirty="0" err="1" smtClean="0"/>
              <a:t>қызметтердегі рөлін ескеру</a:t>
            </a:r>
            <a:r>
              <a:rPr lang="ru-RU" dirty="0" smtClean="0"/>
              <a:t>. </a:t>
            </a:r>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3 дәріс. Негізгі лингвистикалық парадигмалар ұстанымдары</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err="1" smtClean="0"/>
              <a:t>Семантикоорталықтану</a:t>
            </a:r>
            <a:r>
              <a:rPr lang="ru-RU" dirty="0" err="1" smtClean="0"/>
              <a:t>.</a:t>
            </a:r>
            <a:r>
              <a:rPr lang="ru-RU" dirty="0" smtClean="0"/>
              <a:t> </a:t>
            </a:r>
          </a:p>
          <a:p>
            <a:r>
              <a:rPr lang="ru-RU" dirty="0" err="1" smtClean="0"/>
              <a:t>Мазмұн өресі және жеткізу</a:t>
            </a:r>
            <a:r>
              <a:rPr lang="ru-RU" dirty="0" smtClean="0"/>
              <a:t> </a:t>
            </a:r>
            <a:r>
              <a:rPr lang="ru-RU" dirty="0" err="1" smtClean="0"/>
              <a:t>өресі мәселелері, олардың түрлі кезеңдерде түрліше шешілуі</a:t>
            </a:r>
            <a:r>
              <a:rPr lang="ru-RU" dirty="0" smtClean="0"/>
              <a:t>. </a:t>
            </a:r>
          </a:p>
          <a:p>
            <a:r>
              <a:rPr lang="ru-RU" b="1" dirty="0" err="1" smtClean="0"/>
              <a:t>Семантикоорталықтану</a:t>
            </a:r>
            <a:r>
              <a:rPr lang="ru-RU" dirty="0" err="1" smtClean="0"/>
              <a:t> идеялары</a:t>
            </a:r>
            <a:r>
              <a:rPr lang="ru-RU" dirty="0" smtClean="0"/>
              <a:t> – </a:t>
            </a:r>
            <a:r>
              <a:rPr lang="ru-RU" dirty="0" err="1" smtClean="0"/>
              <a:t>тілдің мазмұндық өресінің басымдық алуы</a:t>
            </a:r>
            <a:r>
              <a:rPr lang="ru-RU" dirty="0" smtClean="0"/>
              <a:t> </a:t>
            </a:r>
            <a:r>
              <a:rPr lang="ru-RU" dirty="0" err="1" smtClean="0"/>
              <a:t>туралы</a:t>
            </a:r>
            <a:r>
              <a:rPr lang="ru-RU" dirty="0" smtClean="0"/>
              <a:t> </a:t>
            </a:r>
            <a:r>
              <a:rPr lang="ru-RU" dirty="0" err="1" smtClean="0"/>
              <a:t>идеясы</a:t>
            </a:r>
            <a:r>
              <a:rPr lang="ru-RU" dirty="0" smtClean="0"/>
              <a:t> Э. Сепир, А. </a:t>
            </a:r>
            <a:r>
              <a:rPr lang="ru-RU" dirty="0" err="1" smtClean="0"/>
              <a:t>Вежбицкая</a:t>
            </a:r>
            <a:r>
              <a:rPr lang="ru-RU" dirty="0" smtClean="0"/>
              <a:t>, </a:t>
            </a:r>
            <a:r>
              <a:rPr lang="ru-RU" dirty="0" err="1" smtClean="0"/>
              <a:t>Мәскеу семантикалық мектебі</a:t>
            </a:r>
            <a:r>
              <a:rPr lang="ru-RU" dirty="0" smtClean="0"/>
              <a:t> </a:t>
            </a:r>
            <a:r>
              <a:rPr lang="ru-RU" dirty="0" err="1" smtClean="0"/>
              <a:t>өкілдері еңбектері.</a:t>
            </a:r>
            <a:r>
              <a:rPr lang="ru-RU" dirty="0" smtClean="0"/>
              <a:t> Семантика </a:t>
            </a:r>
            <a:r>
              <a:rPr lang="ru-RU" dirty="0" err="1" smtClean="0"/>
              <a:t>нысандарының кеңеюі </a:t>
            </a:r>
            <a:r>
              <a:rPr lang="ru-RU" dirty="0" smtClean="0"/>
              <a:t>– </a:t>
            </a:r>
            <a:r>
              <a:rPr lang="ru-RU" dirty="0" err="1" smtClean="0"/>
              <a:t>кез</a:t>
            </a:r>
            <a:r>
              <a:rPr lang="ru-RU" dirty="0" smtClean="0"/>
              <a:t> </a:t>
            </a:r>
            <a:r>
              <a:rPr lang="ru-RU" dirty="0" err="1" smtClean="0"/>
              <a:t>келген</a:t>
            </a:r>
            <a:r>
              <a:rPr lang="ru-RU" dirty="0" smtClean="0"/>
              <a:t> </a:t>
            </a:r>
            <a:r>
              <a:rPr lang="ru-RU" dirty="0" err="1" smtClean="0"/>
              <a:t>тілдік</a:t>
            </a:r>
            <a:r>
              <a:rPr lang="ru-RU" dirty="0" smtClean="0"/>
              <a:t> </a:t>
            </a:r>
            <a:r>
              <a:rPr lang="ru-RU" dirty="0" err="1" smtClean="0"/>
              <a:t>мағына </a:t>
            </a:r>
            <a:r>
              <a:rPr lang="ru-RU" dirty="0" smtClean="0"/>
              <a:t>- лексема, граммема, </a:t>
            </a:r>
            <a:r>
              <a:rPr lang="ru-RU" dirty="0" err="1" smtClean="0"/>
              <a:t>дериватема</a:t>
            </a:r>
            <a:r>
              <a:rPr lang="ru-RU" dirty="0" smtClean="0"/>
              <a:t>, </a:t>
            </a:r>
            <a:r>
              <a:rPr lang="ru-RU" dirty="0" err="1" smtClean="0"/>
              <a:t>синтаксистік</a:t>
            </a:r>
            <a:r>
              <a:rPr lang="ru-RU" dirty="0" smtClean="0"/>
              <a:t> конструкция т.б. </a:t>
            </a:r>
            <a:r>
              <a:rPr lang="ru-RU" dirty="0" err="1" smtClean="0"/>
              <a:t>мағыналары.</a:t>
            </a:r>
            <a:endParaRPr lang="ru-RU" dirty="0" smtClean="0"/>
          </a:p>
          <a:p>
            <a:r>
              <a:rPr lang="ru-RU" dirty="0" err="1" smtClean="0"/>
              <a:t>Мәтінге орталықтану ұстанымы.</a:t>
            </a:r>
            <a:r>
              <a:rPr lang="ru-RU" dirty="0" smtClean="0"/>
              <a:t> </a:t>
            </a:r>
            <a:r>
              <a:rPr lang="ru-RU" dirty="0" err="1" smtClean="0"/>
              <a:t>Барлық тілдік</a:t>
            </a:r>
            <a:r>
              <a:rPr lang="ru-RU" dirty="0" smtClean="0"/>
              <a:t> </a:t>
            </a:r>
            <a:r>
              <a:rPr lang="ru-RU" dirty="0" err="1" smtClean="0"/>
              <a:t>реалийлер</a:t>
            </a:r>
            <a:r>
              <a:rPr lang="ru-RU" dirty="0" smtClean="0"/>
              <a:t> тек </a:t>
            </a:r>
            <a:r>
              <a:rPr lang="ru-RU" dirty="0" err="1" smtClean="0"/>
              <a:t>мәтінде шынайы</a:t>
            </a:r>
            <a:r>
              <a:rPr lang="ru-RU" dirty="0" smtClean="0"/>
              <a:t> </a:t>
            </a:r>
            <a:r>
              <a:rPr lang="ru-RU" dirty="0" err="1" smtClean="0"/>
              <a:t>мәнге ие</a:t>
            </a:r>
            <a:r>
              <a:rPr lang="ru-RU" dirty="0" smtClean="0"/>
              <a:t> </a:t>
            </a:r>
            <a:r>
              <a:rPr lang="ru-RU" dirty="0" err="1" smtClean="0"/>
              <a:t>болады</a:t>
            </a:r>
            <a:r>
              <a:rPr lang="ru-RU" dirty="0" smtClean="0"/>
              <a:t>. </a:t>
            </a:r>
            <a:r>
              <a:rPr lang="ru-RU" dirty="0" err="1" smtClean="0"/>
              <a:t>Мәтінді жасаушы</a:t>
            </a:r>
            <a:r>
              <a:rPr lang="ru-RU" dirty="0" smtClean="0"/>
              <a:t> </a:t>
            </a:r>
            <a:r>
              <a:rPr lang="ru-RU" dirty="0" err="1" smtClean="0"/>
              <a:t>және оның </a:t>
            </a:r>
            <a:r>
              <a:rPr lang="ru-RU" dirty="0" smtClean="0"/>
              <a:t>адресаты </a:t>
            </a:r>
            <a:r>
              <a:rPr lang="ru-RU" dirty="0" err="1" smtClean="0"/>
              <a:t>болып</a:t>
            </a:r>
            <a:r>
              <a:rPr lang="ru-RU" dirty="0" smtClean="0"/>
              <a:t> </a:t>
            </a:r>
            <a:r>
              <a:rPr lang="ru-RU" dirty="0" err="1" smtClean="0"/>
              <a:t>табылатын</a:t>
            </a:r>
            <a:r>
              <a:rPr lang="ru-RU" dirty="0" smtClean="0"/>
              <a:t> </a:t>
            </a:r>
            <a:r>
              <a:rPr lang="ru-RU" dirty="0" err="1" smtClean="0"/>
              <a:t>Адамнан</a:t>
            </a:r>
            <a:r>
              <a:rPr lang="ru-RU" dirty="0" smtClean="0"/>
              <a:t> </a:t>
            </a:r>
            <a:r>
              <a:rPr lang="ru-RU" dirty="0" err="1" smtClean="0"/>
              <a:t>тыс</a:t>
            </a:r>
            <a:r>
              <a:rPr lang="ru-RU" dirty="0" smtClean="0"/>
              <a:t> </a:t>
            </a:r>
            <a:r>
              <a:rPr lang="ru-RU" dirty="0" err="1" smtClean="0"/>
              <a:t>қарастырыла алмайды</a:t>
            </a:r>
            <a:r>
              <a:rPr lang="ru-RU" dirty="0" smtClean="0"/>
              <a:t>.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normAutofit fontScale="90000"/>
          </a:bodyPr>
          <a:lstStyle/>
          <a:p>
            <a:r>
              <a:rPr lang="kk-KZ" dirty="0" smtClean="0"/>
              <a:t>4 дәріс. Тіл біліміндегі салыстырмалы-тарихи парадигма. </a:t>
            </a:r>
            <a:endParaRPr lang="ru-RU" dirty="0"/>
          </a:p>
        </p:txBody>
      </p:sp>
      <p:sp>
        <p:nvSpPr>
          <p:cNvPr id="3" name="Содержимое 2"/>
          <p:cNvSpPr>
            <a:spLocks noGrp="1"/>
          </p:cNvSpPr>
          <p:nvPr>
            <p:ph idx="1"/>
          </p:nvPr>
        </p:nvSpPr>
        <p:spPr/>
        <p:txBody>
          <a:bodyPr>
            <a:normAutofit fontScale="47500" lnSpcReduction="20000"/>
          </a:bodyPr>
          <a:lstStyle/>
          <a:p>
            <a:r>
              <a:rPr lang="kk-KZ" dirty="0" smtClean="0"/>
              <a:t>Салыстырмалы-тарихи әдістің пайда болуының алғы шарттары.</a:t>
            </a:r>
          </a:p>
          <a:p>
            <a:r>
              <a:rPr lang="kk-KZ" b="1" i="1" dirty="0" smtClean="0"/>
              <a:t>Салыстырмалы-тарихи тіл білімінің І кезеңі – ХІХғ. 20–70 жылдары.</a:t>
            </a:r>
            <a:r>
              <a:rPr lang="en-US" b="1" i="1" dirty="0" smtClean="0"/>
              <a:t> </a:t>
            </a:r>
          </a:p>
          <a:p>
            <a:r>
              <a:rPr lang="en-US" b="1" i="1" dirty="0" smtClean="0"/>
              <a:t>C</a:t>
            </a:r>
            <a:r>
              <a:rPr lang="kk-KZ" b="1" i="1" dirty="0" smtClean="0"/>
              <a:t>алыстырмалы-тарихи тіл білімінің ІІ кезеңі – 1870 – 1900 жылдар</a:t>
            </a:r>
            <a:r>
              <a:rPr lang="kk-KZ" dirty="0" smtClean="0"/>
              <a:t>.</a:t>
            </a:r>
          </a:p>
          <a:p>
            <a:r>
              <a:rPr lang="kk-KZ" dirty="0" smtClean="0"/>
              <a:t>ХІХ ғасыр лингвистикасы тарихының </a:t>
            </a:r>
            <a:r>
              <a:rPr lang="en-US" dirty="0" smtClean="0"/>
              <a:t>4</a:t>
            </a:r>
            <a:r>
              <a:rPr lang="kk-KZ" dirty="0" smtClean="0"/>
              <a:t> кезеңі бар: </a:t>
            </a:r>
            <a:r>
              <a:rPr lang="en-US" dirty="0" smtClean="0"/>
              <a:t>1</a:t>
            </a:r>
            <a:r>
              <a:rPr lang="kk-KZ" dirty="0" smtClean="0"/>
              <a:t>) салыстырмалы</a:t>
            </a:r>
            <a:r>
              <a:rPr lang="en-US" dirty="0" smtClean="0"/>
              <a:t>-</a:t>
            </a:r>
            <a:r>
              <a:rPr lang="kk-KZ" dirty="0" smtClean="0"/>
              <a:t>тарихи әдістің туындауынан жас грамматистер мектебінің қалыптаса бастауына дейін (</a:t>
            </a:r>
            <a:r>
              <a:rPr lang="en-US" dirty="0" smtClean="0"/>
              <a:t>1816-1870</a:t>
            </a:r>
            <a:r>
              <a:rPr lang="kk-KZ" dirty="0" smtClean="0"/>
              <a:t>); </a:t>
            </a:r>
            <a:r>
              <a:rPr lang="en-US" dirty="0" smtClean="0"/>
              <a:t>2</a:t>
            </a:r>
            <a:r>
              <a:rPr lang="kk-KZ" dirty="0" smtClean="0"/>
              <a:t>) жас грамматистер көзқарастарының дамыған, белең алған кезеңі (</a:t>
            </a:r>
            <a:r>
              <a:rPr lang="en-US" dirty="0" smtClean="0"/>
              <a:t>1870-1890</a:t>
            </a:r>
            <a:r>
              <a:rPr lang="kk-KZ" dirty="0" smtClean="0"/>
              <a:t>); </a:t>
            </a:r>
            <a:r>
              <a:rPr lang="en-US" dirty="0" smtClean="0"/>
              <a:t>3</a:t>
            </a:r>
            <a:r>
              <a:rPr lang="kk-KZ" dirty="0" smtClean="0"/>
              <a:t>) жас грамматистерден ХХ ғ. </a:t>
            </a:r>
            <a:r>
              <a:rPr lang="en-US" dirty="0" smtClean="0"/>
              <a:t>20</a:t>
            </a:r>
            <a:r>
              <a:rPr lang="kk-KZ" dirty="0" smtClean="0"/>
              <a:t> жылдарына дейінгі түрлі мектептер мен бағыттар; </a:t>
            </a:r>
            <a:r>
              <a:rPr lang="en-US" dirty="0" smtClean="0"/>
              <a:t>4</a:t>
            </a:r>
            <a:r>
              <a:rPr lang="kk-KZ" dirty="0" smtClean="0"/>
              <a:t>) Ф.де Соссюр идеяларының таралуынан қазіргі дәуірге дейін.</a:t>
            </a:r>
          </a:p>
          <a:p>
            <a:r>
              <a:rPr lang="kk-KZ" dirty="0" smtClean="0"/>
              <a:t>ХІХ ғасырды кейде салыстырмалы </a:t>
            </a:r>
            <a:r>
              <a:rPr lang="en-US" dirty="0" smtClean="0"/>
              <a:t>–</a:t>
            </a:r>
            <a:r>
              <a:rPr lang="kk-KZ" dirty="0" smtClean="0"/>
              <a:t>тарихи тіл білімі ғасыры деп те атайды. Салыстырмалы</a:t>
            </a:r>
            <a:r>
              <a:rPr lang="en-US" dirty="0" smtClean="0"/>
              <a:t>-</a:t>
            </a:r>
            <a:r>
              <a:rPr lang="kk-KZ" dirty="0" smtClean="0"/>
              <a:t>тарихи және жалпы тіл білімінің туу, қалыптасу тарихының өзі </a:t>
            </a:r>
            <a:r>
              <a:rPr lang="en-US" dirty="0" smtClean="0"/>
              <a:t>2</a:t>
            </a:r>
            <a:r>
              <a:rPr lang="kk-KZ" dirty="0" smtClean="0"/>
              <a:t> дәуірден тұрады: </a:t>
            </a:r>
            <a:r>
              <a:rPr lang="en-US" dirty="0" smtClean="0"/>
              <a:t>1-</a:t>
            </a:r>
            <a:r>
              <a:rPr lang="kk-KZ" dirty="0" smtClean="0"/>
              <a:t>дәуірі салыстырмалы</a:t>
            </a:r>
            <a:r>
              <a:rPr lang="en-US" dirty="0" smtClean="0"/>
              <a:t>-</a:t>
            </a:r>
            <a:r>
              <a:rPr lang="kk-KZ" dirty="0" smtClean="0"/>
              <a:t>тарихи әдістің пайда болып, жалпы тіл білімінің негізделе бастады. Салыстырмалы</a:t>
            </a:r>
            <a:r>
              <a:rPr lang="en-US" dirty="0" smtClean="0"/>
              <a:t>-</a:t>
            </a:r>
            <a:r>
              <a:rPr lang="kk-KZ" dirty="0" smtClean="0"/>
              <a:t>тарихи әдістің негізін салғандар: Ф.Бопп, Я.Гримм (Германия), Р.Раск (Дания), А.Востоков (Ресей), ал жалпы тіл білімін негіздеуші </a:t>
            </a:r>
            <a:r>
              <a:rPr lang="en-US" dirty="0" smtClean="0"/>
              <a:t>– </a:t>
            </a:r>
            <a:r>
              <a:rPr lang="kk-KZ" dirty="0" smtClean="0"/>
              <a:t>В.фон Гумбольдт; І дәуірді кейде Бопп</a:t>
            </a:r>
            <a:r>
              <a:rPr lang="en-US" dirty="0" smtClean="0"/>
              <a:t>-</a:t>
            </a:r>
            <a:r>
              <a:rPr lang="kk-KZ" dirty="0" smtClean="0"/>
              <a:t>Гумбольдт дәуірі деп те атайды; </a:t>
            </a:r>
            <a:r>
              <a:rPr lang="en-US" dirty="0" smtClean="0"/>
              <a:t>2</a:t>
            </a:r>
            <a:r>
              <a:rPr lang="kk-KZ" dirty="0" smtClean="0"/>
              <a:t>) ХІХ ғ.</a:t>
            </a:r>
            <a:r>
              <a:rPr lang="en-US" dirty="0" smtClean="0"/>
              <a:t> 50-70</a:t>
            </a:r>
            <a:r>
              <a:rPr lang="kk-KZ" dirty="0" smtClean="0"/>
              <a:t> ж. қамтиды. Бұл дәуірде салыстырмалы</a:t>
            </a:r>
            <a:r>
              <a:rPr lang="en-US" dirty="0" smtClean="0"/>
              <a:t>-</a:t>
            </a:r>
            <a:r>
              <a:rPr lang="kk-KZ" dirty="0" smtClean="0"/>
              <a:t>тарихи әдіс бірнеше үндіеуропа тілдерінде қолданылып, жалпы тіл білімінің зерттеу объектісі кеңейді. Тіл білімінде психологиялық, биологиялық және әлеуметтік бағыттар пайда болды. Бұл дәуірдегі салыстырмалы</a:t>
            </a:r>
            <a:r>
              <a:rPr lang="en-US" dirty="0" smtClean="0"/>
              <a:t>-</a:t>
            </a:r>
            <a:r>
              <a:rPr lang="kk-KZ" dirty="0" smtClean="0"/>
              <a:t>тарихи тіл білімінің көрнекті өкілдері: А.Шлейхер, Август Потт, Теодор Бенфей, Адалберт Кун, ал жалпы тіл білімінің ірі өкілдері: Гейман Штейнталь, Иоганн Мадвиг, Макс Мюллер. Екінші дәуірді  Шлейхер</a:t>
            </a:r>
            <a:r>
              <a:rPr lang="en-US" dirty="0" smtClean="0"/>
              <a:t>-</a:t>
            </a:r>
            <a:r>
              <a:rPr lang="kk-KZ" dirty="0" smtClean="0"/>
              <a:t>Штейнталь дәуірі деп те атайды.  </a:t>
            </a:r>
            <a:endParaRPr lang="ru-RU" dirty="0" smtClean="0"/>
          </a:p>
          <a:p>
            <a:r>
              <a:rPr lang="kk-KZ" dirty="0" smtClean="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4 дәріс. Тіл біліміндегі салыстырмалы-тарихи парадигма. </a:t>
            </a:r>
            <a:endParaRPr lang="ru-RU" dirty="0"/>
          </a:p>
        </p:txBody>
      </p:sp>
      <p:sp>
        <p:nvSpPr>
          <p:cNvPr id="3" name="Содержимое 2"/>
          <p:cNvSpPr>
            <a:spLocks noGrp="1"/>
          </p:cNvSpPr>
          <p:nvPr>
            <p:ph idx="1"/>
          </p:nvPr>
        </p:nvSpPr>
        <p:spPr/>
        <p:txBody>
          <a:bodyPr>
            <a:normAutofit fontScale="47500" lnSpcReduction="20000"/>
          </a:bodyPr>
          <a:lstStyle/>
          <a:p>
            <a:r>
              <a:rPr lang="kk-KZ" dirty="0" smtClean="0"/>
              <a:t>Неміс ғалымы Ф.Бопп (</a:t>
            </a:r>
            <a:r>
              <a:rPr lang="en-US" dirty="0" smtClean="0"/>
              <a:t>1791-1867</a:t>
            </a:r>
            <a:r>
              <a:rPr lang="kk-KZ" dirty="0" smtClean="0"/>
              <a:t>) санскрит тілін Еуропа тілдерінің грамматикасымен салыстыру нәтижесінде </a:t>
            </a:r>
            <a:r>
              <a:rPr lang="en-US" dirty="0" smtClean="0"/>
              <a:t>1816</a:t>
            </a:r>
            <a:r>
              <a:rPr lang="kk-KZ" dirty="0" smtClean="0"/>
              <a:t> ж.</a:t>
            </a:r>
            <a:r>
              <a:rPr lang="en-US" dirty="0" smtClean="0"/>
              <a:t> 25</a:t>
            </a:r>
            <a:r>
              <a:rPr lang="kk-KZ" dirty="0" smtClean="0"/>
              <a:t> жасында “Санскрит тіліндегі етістіктердің жіктелу жүйесін грек, латын, герман тілдеріндегі жіктелу жүйесімен салыстыру” атты еңбек жазды.</a:t>
            </a:r>
          </a:p>
          <a:p>
            <a:r>
              <a:rPr lang="kk-KZ" dirty="0" smtClean="0"/>
              <a:t>Ф.Бопптың жалпы тіл біліміне қосқан басты үлесі: “үндіеуропа тілдері” деген атауда енгізуі; туыс тілдердегі етістік қосымшаларын салыстыра отырып, сәйкестікті ғана емес, грамматикалық жүйенің бірлігін дәлелдеп, теориясын жасауы; сөздер әуелде бір буынды болған деген көрегенді болжам айтуы; А.Мейенің айтуы бойынша, үндіеуропа тілдерінің ата тілін іздеймін деп, салыстырмалы </a:t>
            </a:r>
            <a:r>
              <a:rPr lang="en-US" dirty="0" smtClean="0"/>
              <a:t>-</a:t>
            </a:r>
            <a:r>
              <a:rPr lang="kk-KZ" dirty="0" smtClean="0"/>
              <a:t>тарихи әдісті ашуы.</a:t>
            </a:r>
          </a:p>
          <a:p>
            <a:r>
              <a:rPr lang="kk-KZ" dirty="0" smtClean="0"/>
              <a:t>Зерттеушінің атап көрсеткеніндей, Ф.Бопптың кемшіліктері де болған: үндіеуропа тілдері мен индонезия, кавказ тілдерін туыстастырамын деп қателесті; негізгі зерттеу нысаны етіп морфологияны алып, фонетиканы соған тәуелді жағдайда қарады. Синтаксис тіптен сөз болмады.</a:t>
            </a:r>
          </a:p>
          <a:p>
            <a:r>
              <a:rPr lang="kk-KZ" dirty="0" smtClean="0"/>
              <a:t>Р.Раск (</a:t>
            </a:r>
            <a:r>
              <a:rPr lang="en-US" dirty="0" smtClean="0"/>
              <a:t>1787-1832</a:t>
            </a:r>
            <a:r>
              <a:rPr lang="kk-KZ" dirty="0" smtClean="0"/>
              <a:t>) салыстырмалы</a:t>
            </a:r>
            <a:r>
              <a:rPr lang="en-US" dirty="0" smtClean="0"/>
              <a:t>-</a:t>
            </a:r>
            <a:r>
              <a:rPr lang="kk-KZ" dirty="0" smtClean="0"/>
              <a:t>тарихи әдістің Даниядағы ірі өкілі. Ол </a:t>
            </a:r>
            <a:r>
              <a:rPr lang="en-US" dirty="0" smtClean="0"/>
              <a:t>1811</a:t>
            </a:r>
            <a:r>
              <a:rPr lang="kk-KZ" dirty="0" smtClean="0"/>
              <a:t>ж.</a:t>
            </a:r>
            <a:r>
              <a:rPr lang="en-US" dirty="0" smtClean="0"/>
              <a:t> 24</a:t>
            </a:r>
            <a:r>
              <a:rPr lang="kk-KZ" dirty="0" smtClean="0"/>
              <a:t> жасында: “Руководство по испанскому языку” еңбегінде логикалық грамматикаға қарсы шығып, грамматиканың міндеті </a:t>
            </a:r>
            <a:r>
              <a:rPr lang="en-US" dirty="0" smtClean="0"/>
              <a:t>–</a:t>
            </a:r>
            <a:r>
              <a:rPr lang="kk-KZ" dirty="0" smtClean="0"/>
              <a:t> сөзді қалай жасау керектігін үйрету емес, сөздің қалай жасалап, қалай өзгеретінін сипаттау деген пікір айтты. “Происхождение исландского языка” еңбегінде герман тілінің латын, грек тілдерімен ұқсастығын алғаш айқындады. “Халықтың пайда болуы және олардың туыстық байланысын тануда тілден артық құрал жоқ. Тілдерді салыстыра зерттеуде тілдің ең сенімді саласы грамматика болып табылады, өйткені тілдегі сөздер бір бірімен ауысқанымен жіктік, септік жалғауларының ауысуы мүмкін емес”, </a:t>
            </a:r>
            <a:r>
              <a:rPr lang="en-US" dirty="0" smtClean="0"/>
              <a:t>- </a:t>
            </a:r>
            <a:r>
              <a:rPr lang="kk-KZ" dirty="0" smtClean="0"/>
              <a:t>деді. </a:t>
            </a:r>
            <a:endParaRPr lang="ru-RU"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4112</Words>
  <Application>Microsoft Office PowerPoint</Application>
  <PresentationFormat>Экран (4:3)</PresentationFormat>
  <Paragraphs>161</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Calibri</vt:lpstr>
      <vt:lpstr>Times New Roman</vt:lpstr>
      <vt:lpstr>Тема Office</vt:lpstr>
      <vt:lpstr> «Лингвистикадағы антропоцентристік парадигманың ғылыми доминанттары» пәні </vt:lpstr>
      <vt:lpstr>Лекция 1. Парадигма ұғымының түсінігі. </vt:lpstr>
      <vt:lpstr>2 дәріс. Лингвистикадағы әдіс теориясының жалпы мәселелері</vt:lpstr>
      <vt:lpstr>2 дәріс. Лингвистикадағы әдіс теориясының жалпы мәселелері</vt:lpstr>
      <vt:lpstr>3 дәріс. Негізгі лингвистикалық парадигмалар ұстанымдары</vt:lpstr>
      <vt:lpstr>3 дәріс. Негізгі лингвистикалық парадигмалар ұстанымдары</vt:lpstr>
      <vt:lpstr>3 дәріс. Негізгі лингвистикалық парадигмалар ұстанымдары</vt:lpstr>
      <vt:lpstr>4 дәріс. Тіл біліміндегі салыстырмалы-тарихи парадигма. </vt:lpstr>
      <vt:lpstr>4 дәріс. Тіл біліміндегі салыстырмалы-тарихи парадигма. </vt:lpstr>
      <vt:lpstr>5 дәріс. Салыстырмалы-тарихи әдістің түрлі формалары</vt:lpstr>
      <vt:lpstr>5 дәріс. Салыстырмалы-тарихи әдістің түрлі формалары</vt:lpstr>
      <vt:lpstr>6 дәріс. Тіл біліміндегі жүйелік-құрылымдық парадигма. </vt:lpstr>
      <vt:lpstr>6 дәріс. Тіл біліміндегі жүйелік-құрылымдық парадигма. </vt:lpstr>
      <vt:lpstr>Презентация PowerPoint</vt:lpstr>
      <vt:lpstr>7 дәріс. Прага лингвистикалық мектебі - жүйелік-құрылымдық парадигманың бір бағыты</vt:lpstr>
      <vt:lpstr>8 дәріс. ХХғ. Глоссематика: Копенгаген структурализмі- жүйелік-құрылымдық парадигманың бір бағыты</vt:lpstr>
      <vt:lpstr>9 дәріс АҚШ структурализмі- жүйелік-құрылымдық парадигманың бір бағыты</vt:lpstr>
      <vt:lpstr>10 дәріс. Антропоорталықтанған парадигма </vt:lpstr>
      <vt:lpstr>10 дәріс. Антропоорталықтанған парадигма </vt:lpstr>
      <vt:lpstr>11 ЛЕКЦИЯ: Әлеуметтік лингвистика: теориясы, әдіс-тәсілдері </vt:lpstr>
      <vt:lpstr>12 ЛЕКЦИЯ: Когнитивтік лингвистика - антропоорталықтанған парадигманың бір бағыты</vt:lpstr>
      <vt:lpstr>12 ЛЕКЦИЯ: Когнитивтік лингвистика - антропоорталықтанған парадигманың бір бағыты</vt:lpstr>
      <vt:lpstr>13 ЛЕКЦИЯ: Концепті – когнитивтік лингвистикадағы базалық ұғым. Концептіні талдау әдістемесі</vt:lpstr>
      <vt:lpstr>13 ЛЕКЦИЯ: Концепті – когнитивтік лингвистикадағы базалық ұғым. Концептіні талдау әдістемесі</vt:lpstr>
      <vt:lpstr>13 ЛЕКЦИЯ: Концепті – когнитивтік лингвистикадағы базалық ұғым. Концептіні талдау әдістемесі</vt:lpstr>
      <vt:lpstr>Презентация PowerPoint</vt:lpstr>
      <vt:lpstr>14 ЛЕКЦИЯ: Прагматика – семиотиканың бір бөлімі. </vt:lpstr>
      <vt:lpstr>14 ЛЕКЦИЯ: Прагматика – семиотиканың бір бөлімі</vt:lpstr>
      <vt:lpstr>14 ЛЕКЦИЯ: Прагматика – семиотиканың бір бөлімі</vt:lpstr>
      <vt:lpstr>15 ЛЕКЦИЯ: Прагматикалық пресуппозиция</vt:lpstr>
      <vt:lpstr>15 ЛЕКЦИЯ: Прагматикалық пресуппозиция</vt:lpstr>
      <vt:lpstr>15 ЛЕКЦИЯ: Прагматикалық пресуппозиция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«Жалпы лингвистиканың ғылыми парадигмалары» пәні</dc:title>
  <dc:creator>Korlan1</dc:creator>
  <cp:lastModifiedBy>user</cp:lastModifiedBy>
  <cp:revision>61</cp:revision>
  <dcterms:created xsi:type="dcterms:W3CDTF">2014-10-12T10:50:56Z</dcterms:created>
  <dcterms:modified xsi:type="dcterms:W3CDTF">2020-10-06T11:56:32Z</dcterms:modified>
</cp:coreProperties>
</file>